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  <p:sldMasterId id="2147483699" r:id="rId6"/>
    <p:sldMasterId id="2147483724" r:id="rId7"/>
  </p:sldMasterIdLst>
  <p:notesMasterIdLst>
    <p:notesMasterId r:id="rId49"/>
  </p:notesMasterIdLst>
  <p:sldIdLst>
    <p:sldId id="257" r:id="rId8"/>
    <p:sldId id="3313" r:id="rId9"/>
    <p:sldId id="3322" r:id="rId10"/>
    <p:sldId id="3298" r:id="rId11"/>
    <p:sldId id="3302" r:id="rId12"/>
    <p:sldId id="291" r:id="rId13"/>
    <p:sldId id="281" r:id="rId14"/>
    <p:sldId id="3307" r:id="rId15"/>
    <p:sldId id="341" r:id="rId16"/>
    <p:sldId id="440" r:id="rId17"/>
    <p:sldId id="369" r:id="rId18"/>
    <p:sldId id="282" r:id="rId19"/>
    <p:sldId id="372" r:id="rId20"/>
    <p:sldId id="294" r:id="rId21"/>
    <p:sldId id="3323" r:id="rId22"/>
    <p:sldId id="3312" r:id="rId23"/>
    <p:sldId id="3318" r:id="rId24"/>
    <p:sldId id="3319" r:id="rId25"/>
    <p:sldId id="3320" r:id="rId26"/>
    <p:sldId id="3331" r:id="rId27"/>
    <p:sldId id="3324" r:id="rId28"/>
    <p:sldId id="646" r:id="rId29"/>
    <p:sldId id="3328" r:id="rId30"/>
    <p:sldId id="353" r:id="rId31"/>
    <p:sldId id="3314" r:id="rId32"/>
    <p:sldId id="3321" r:id="rId33"/>
    <p:sldId id="3326" r:id="rId34"/>
    <p:sldId id="3330" r:id="rId35"/>
    <p:sldId id="655" r:id="rId36"/>
    <p:sldId id="590" r:id="rId37"/>
    <p:sldId id="352" r:id="rId38"/>
    <p:sldId id="271" r:id="rId39"/>
    <p:sldId id="346" r:id="rId40"/>
    <p:sldId id="351" r:id="rId41"/>
    <p:sldId id="263" r:id="rId42"/>
    <p:sldId id="265" r:id="rId43"/>
    <p:sldId id="266" r:id="rId44"/>
    <p:sldId id="295" r:id="rId45"/>
    <p:sldId id="567" r:id="rId46"/>
    <p:sldId id="3305" r:id="rId47"/>
    <p:sldId id="264" r:id="rId4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naporn Pannual" initials="WP" lastIdx="1" clrIdx="0">
    <p:extLst>
      <p:ext uri="{19B8F6BF-5375-455C-9EA6-DF929625EA0E}">
        <p15:presenceInfo xmlns:p15="http://schemas.microsoft.com/office/powerpoint/2012/main" userId="S-1-5-21-1004336348-1606980848-1957994488-127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CFEC"/>
    <a:srgbClr val="FF84DC"/>
    <a:srgbClr val="FF8FDD"/>
    <a:srgbClr val="FEFFCD"/>
    <a:srgbClr val="000066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341"/>
  </p:normalViewPr>
  <p:slideViewPr>
    <p:cSldViewPr snapToGrid="0">
      <p:cViewPr varScale="1">
        <p:scale>
          <a:sx n="90" d="100"/>
          <a:sy n="90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../&#3614;&#3636;&#3592;&#3634;&#3619;&#3603;&#3634;&#3591;&#3610;&#3611;&#3619;&#3632;&#3617;&#3634;&#3603;%202564/&#3586;&#3657;&#3629;&#3617;&#3641;&#3621;&#3611;&#3619;&#3632;&#3585;&#3629;&#3610;%206%20&#3617;.&#3588;.%2063/Copy%20of%20&#3586;&#3657;&#3629;&#3617;&#3641;&#3621;&#3591;&#3610;&#3611;&#3619;&#3632;&#3617;&#3634;&#3603;%203%20&#3611;&#3637;&#3618;&#3657;&#3629;&#3609;&#3627;&#3621;&#3633;&#3591;%202560-2562%20&#3586;&#3629;&#3591;&#3627;&#3609;&#3656;&#3623;&#3618;&#3591;&#3634;&#3609;&#3592;&#3634;&#3585;%20&#3614;&#3619;&#3610;.-5.1.63%20(16.41).xlsx" TargetMode="External"/><Relationship Id="rId1" Type="http://schemas.openxmlformats.org/officeDocument/2006/relationships/hyperlink" Target="../&#3614;&#3636;&#3592;&#3634;&#3619;&#3603;&#3634;&#3591;&#3610;&#3611;&#3619;&#3632;&#3617;&#3634;&#3603;%202564/&#3586;&#3657;&#3629;&#3617;&#3641;&#3621;&#3611;&#3619;&#3632;&#3585;&#3629;&#3610;%206%20&#3617;.&#3588;.%2063/&#3619;&#3657;&#3629;&#3618;&#3621;&#3632;&#3586;&#3629;&#3591;&#3612;&#3621;&#3604;&#3635;&#3648;&#3609;&#3636;&#3609;&#3591;&#3634;&#3609;&#3649;&#3621;&#3632;&#3612;&#3621;&#3585;&#3634;&#3619;&#3648;&#3610;&#3636;&#3585;&#3592;&#3656;&#3634;&#3618;&#3591;&#3610;&#3611;&#3619;&#3632;&#3617;&#3634;&#3603;%20&#3611;&#3619;&#3632;&#3592;&#3635;&#3611;&#3637;%2060-61-62.xlsx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D1520-5A7E-4B20-BCE8-FD4A22167C8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1641BE6-84DF-4CDD-980E-BE78B47AB0F4}">
      <dgm:prSet phldrT="[Text]" custT="1"/>
      <dgm:spPr>
        <a:xfrm>
          <a:off x="1117593" y="1712257"/>
          <a:ext cx="9034813" cy="856128"/>
        </a:xfrm>
        <a:prstGeom prst="rect">
          <a:avLst/>
        </a:prstGeom>
        <a:solidFill>
          <a:srgbClr val="34AAA2"/>
        </a:solidFill>
      </dgm:spPr>
      <dgm:t>
        <a:bodyPr/>
        <a:lstStyle/>
        <a:p>
          <a:pPr>
            <a:buNone/>
          </a:pPr>
          <a:r>
            <a:rPr kumimoji="0" lang="th-TH" sz="3200" b="1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แนวทางการเบิกจ่ายทุนอุดหนุนการวิจัยงบประมาณ</a:t>
          </a:r>
          <a:r>
            <a:rPr lang="th-TH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ด้าน</a:t>
          </a:r>
          <a:r>
            <a:rPr kumimoji="0" lang="th-TH" sz="3200" b="1" i="0" u="none" strike="noStrike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 ววน</a:t>
          </a:r>
          <a:r>
            <a:rPr kumimoji="0" lang="en-US" sz="3200" b="1" i="0" u="none" strike="noStrike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3200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C258F171-470E-438B-8D1E-B67434EA0ACE}" type="parTrans" cxnId="{804BBD57-70B3-4785-9582-122F1860012D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38FE81BF-DB49-4B47-9F9F-5266D2FA93D0}" type="sibTrans" cxnId="{804BBD57-70B3-4785-9582-122F1860012D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ED8375F-05C7-42CE-B747-7447444C2D3B}">
      <dgm:prSet phldrT="[Text]" custT="1"/>
      <dgm:spPr>
        <a:xfrm>
          <a:off x="1117593" y="2996672"/>
          <a:ext cx="9034813" cy="856128"/>
        </a:xfrm>
        <a:prstGeom prst="rect">
          <a:avLst/>
        </a:prstGeom>
        <a:solidFill>
          <a:srgbClr val="369A4E"/>
        </a:solidFill>
      </dgm:spPr>
      <dgm:t>
        <a:bodyPr/>
        <a:lstStyle/>
        <a:p>
          <a:pPr>
            <a:buNone/>
          </a:pPr>
          <a:r>
            <a:rPr lang="th-TH" sz="32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การใช้ประโยชน์จากงานวิจัย และการพัฒนาธรรมาภิบาลงบประมาณ</a:t>
          </a:r>
          <a:endParaRPr lang="en-US" sz="3200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7791A68C-F66C-4D63-B365-270B8CB56767}" type="parTrans" cxnId="{EDF9B40B-0FC2-49BA-B724-F4B9100DEEFE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1D1CB62-4496-422F-8580-814213CF268B}" type="sibTrans" cxnId="{EDF9B40B-0FC2-49BA-B724-F4B9100DEEFE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7F04D4C-9861-4234-8F6C-41EA7AB1C4A9}">
      <dgm:prSet phldrT="[Text]" custT="1"/>
      <dgm:spPr>
        <a:xfrm>
          <a:off x="626755" y="427841"/>
          <a:ext cx="9525651" cy="856128"/>
        </a:xfrm>
        <a:prstGeom prst="rect">
          <a:avLst/>
        </a:prstGeom>
        <a:solidFill>
          <a:schemeClr val="accent5">
            <a:lumMod val="75000"/>
          </a:schemeClr>
        </a:solidFill>
      </dgm:spPr>
      <dgm:t>
        <a:bodyPr/>
        <a:lstStyle/>
        <a:p>
          <a:pPr>
            <a:buNone/>
          </a:pPr>
          <a:r>
            <a:rPr lang="th-TH" sz="3200" b="1" dirty="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การเปลี่ยนแปลงของระบบวิทยาศาสตร์ วิจัยและนวัตกรรมของประเทศ</a:t>
          </a:r>
          <a:endParaRPr lang="en-US" sz="3200" b="1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042E19B-2795-436B-A76A-73B13CA00DF7}" type="parTrans" cxnId="{7FA8D5EF-9E80-4232-9F3C-B29461742F72}">
      <dgm:prSet/>
      <dgm:spPr/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7FAE8BE8-FF1F-4B80-855F-C3448FC9FDDB}" type="sibTrans" cxnId="{7FA8D5EF-9E80-4232-9F3C-B29461742F72}">
      <dgm:prSet/>
      <dgm:spPr>
        <a:xfrm>
          <a:off x="-6292605" y="-962589"/>
          <a:ext cx="7490237" cy="7490237"/>
        </a:xfrm>
        <a:prstGeom prst="blockArc">
          <a:avLst>
            <a:gd name="adj1" fmla="val 18900000"/>
            <a:gd name="adj2" fmla="val 2700000"/>
            <a:gd name="adj3" fmla="val 288"/>
          </a:avLst>
        </a:prstGeom>
      </dgm:spPr>
      <dgm:t>
        <a:bodyPr/>
        <a:lstStyle/>
        <a:p>
          <a:endParaRPr lang="en-US" sz="3200" b="1">
            <a:solidFill>
              <a:schemeClr val="bg1"/>
            </a:solidFill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404EB4B7-E04E-4D1E-B3B6-E488F3DDE2A0}" type="pres">
      <dgm:prSet presAssocID="{B0FD1520-5A7E-4B20-BCE8-FD4A22167C8A}" presName="Name0" presStyleCnt="0">
        <dgm:presLayoutVars>
          <dgm:chMax val="7"/>
          <dgm:chPref val="7"/>
          <dgm:dir/>
        </dgm:presLayoutVars>
      </dgm:prSet>
      <dgm:spPr/>
    </dgm:pt>
    <dgm:pt modelId="{234F056E-CA2C-4A37-B22E-66A5AA524BF9}" type="pres">
      <dgm:prSet presAssocID="{B0FD1520-5A7E-4B20-BCE8-FD4A22167C8A}" presName="Name1" presStyleCnt="0"/>
      <dgm:spPr/>
    </dgm:pt>
    <dgm:pt modelId="{18FB42C3-E698-42BF-8A46-8EFD71D195EC}" type="pres">
      <dgm:prSet presAssocID="{B0FD1520-5A7E-4B20-BCE8-FD4A22167C8A}" presName="cycle" presStyleCnt="0"/>
      <dgm:spPr/>
    </dgm:pt>
    <dgm:pt modelId="{14A6F0A3-96DA-4A3A-98AA-A68FC9FE9239}" type="pres">
      <dgm:prSet presAssocID="{B0FD1520-5A7E-4B20-BCE8-FD4A22167C8A}" presName="srcNode" presStyleLbl="node1" presStyleIdx="0" presStyleCnt="3"/>
      <dgm:spPr/>
    </dgm:pt>
    <dgm:pt modelId="{DC4893DA-83DC-4185-8FBA-8C152D76D905}" type="pres">
      <dgm:prSet presAssocID="{B0FD1520-5A7E-4B20-BCE8-FD4A22167C8A}" presName="conn" presStyleLbl="parChTrans1D2" presStyleIdx="0" presStyleCnt="1"/>
      <dgm:spPr/>
    </dgm:pt>
    <dgm:pt modelId="{65ACDC7E-BA1A-4306-9D29-EF2DB35A0B94}" type="pres">
      <dgm:prSet presAssocID="{B0FD1520-5A7E-4B20-BCE8-FD4A22167C8A}" presName="extraNode" presStyleLbl="node1" presStyleIdx="0" presStyleCnt="3"/>
      <dgm:spPr/>
    </dgm:pt>
    <dgm:pt modelId="{ADE01B03-CB35-4224-AD62-4369E1B80939}" type="pres">
      <dgm:prSet presAssocID="{B0FD1520-5A7E-4B20-BCE8-FD4A22167C8A}" presName="dstNode" presStyleLbl="node1" presStyleIdx="0" presStyleCnt="3"/>
      <dgm:spPr/>
    </dgm:pt>
    <dgm:pt modelId="{E80C4EC3-D3BE-4F01-9362-9067E6F171A3}" type="pres">
      <dgm:prSet presAssocID="{67F04D4C-9861-4234-8F6C-41EA7AB1C4A9}" presName="text_1" presStyleLbl="node1" presStyleIdx="0" presStyleCnt="3">
        <dgm:presLayoutVars>
          <dgm:bulletEnabled val="1"/>
        </dgm:presLayoutVars>
      </dgm:prSet>
      <dgm:spPr/>
    </dgm:pt>
    <dgm:pt modelId="{1FA3CAAA-E87F-448C-B7F1-49BD488C2F78}" type="pres">
      <dgm:prSet presAssocID="{67F04D4C-9861-4234-8F6C-41EA7AB1C4A9}" presName="accent_1" presStyleCnt="0"/>
      <dgm:spPr/>
    </dgm:pt>
    <dgm:pt modelId="{78CCD70C-9B6B-4A75-901B-9A8D1B5E932D}" type="pres">
      <dgm:prSet presAssocID="{67F04D4C-9861-4234-8F6C-41EA7AB1C4A9}" presName="accentRepeatNode" presStyleLbl="solidFgAcc1" presStyleIdx="0" presStyleCnt="3"/>
      <dgm:spPr>
        <a:xfrm>
          <a:off x="91674" y="320825"/>
          <a:ext cx="1070160" cy="10701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2C815C-C9F6-4D0B-97C1-D493E52E4951}" type="pres">
      <dgm:prSet presAssocID="{51641BE6-84DF-4CDD-980E-BE78B47AB0F4}" presName="text_2" presStyleLbl="node1" presStyleIdx="1" presStyleCnt="3">
        <dgm:presLayoutVars>
          <dgm:bulletEnabled val="1"/>
        </dgm:presLayoutVars>
      </dgm:prSet>
      <dgm:spPr/>
    </dgm:pt>
    <dgm:pt modelId="{190B8890-9932-4846-A0E2-D27EBC93687B}" type="pres">
      <dgm:prSet presAssocID="{51641BE6-84DF-4CDD-980E-BE78B47AB0F4}" presName="accent_2" presStyleCnt="0"/>
      <dgm:spPr/>
    </dgm:pt>
    <dgm:pt modelId="{593CD599-148F-49CA-BF33-BCB08663E6B4}" type="pres">
      <dgm:prSet presAssocID="{51641BE6-84DF-4CDD-980E-BE78B47AB0F4}" presName="accentRepeatNode" presStyleLbl="solidFgAcc1" presStyleIdx="1" presStyleCnt="3"/>
      <dgm:spPr>
        <a:xfrm>
          <a:off x="582512" y="1605240"/>
          <a:ext cx="1070160" cy="10701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3B11239-9D74-493B-997B-D05A572EF1CD}" type="pres">
      <dgm:prSet presAssocID="{EED8375F-05C7-42CE-B747-7447444C2D3B}" presName="text_3" presStyleLbl="node1" presStyleIdx="2" presStyleCnt="3">
        <dgm:presLayoutVars>
          <dgm:bulletEnabled val="1"/>
        </dgm:presLayoutVars>
      </dgm:prSet>
      <dgm:spPr/>
    </dgm:pt>
    <dgm:pt modelId="{DAF2544B-F564-47CF-B096-4A4DA83BE5F7}" type="pres">
      <dgm:prSet presAssocID="{EED8375F-05C7-42CE-B747-7447444C2D3B}" presName="accent_3" presStyleCnt="0"/>
      <dgm:spPr/>
    </dgm:pt>
    <dgm:pt modelId="{C4B67DF6-206A-4464-90FC-73602AB34714}" type="pres">
      <dgm:prSet presAssocID="{EED8375F-05C7-42CE-B747-7447444C2D3B}" presName="accentRepeatNode" presStyleLbl="solidFgAcc1" presStyleIdx="2" presStyleCnt="3"/>
      <dgm:spPr>
        <a:xfrm>
          <a:off x="582512" y="2889656"/>
          <a:ext cx="1070160" cy="10701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EDF9B40B-0FC2-49BA-B724-F4B9100DEEFE}" srcId="{B0FD1520-5A7E-4B20-BCE8-FD4A22167C8A}" destId="{EED8375F-05C7-42CE-B747-7447444C2D3B}" srcOrd="2" destOrd="0" parTransId="{7791A68C-F66C-4D63-B365-270B8CB56767}" sibTransId="{61D1CB62-4496-422F-8580-814213CF268B}"/>
    <dgm:cxn modelId="{B2546566-D7D7-48B8-818B-18BA13460868}" type="presOf" srcId="{67F04D4C-9861-4234-8F6C-41EA7AB1C4A9}" destId="{E80C4EC3-D3BE-4F01-9362-9067E6F171A3}" srcOrd="0" destOrd="0" presId="urn:microsoft.com/office/officeart/2008/layout/VerticalCurvedList"/>
    <dgm:cxn modelId="{9364A94A-2435-409F-B8CF-000B56174CB9}" type="presOf" srcId="{B0FD1520-5A7E-4B20-BCE8-FD4A22167C8A}" destId="{404EB4B7-E04E-4D1E-B3B6-E488F3DDE2A0}" srcOrd="0" destOrd="0" presId="urn:microsoft.com/office/officeart/2008/layout/VerticalCurvedList"/>
    <dgm:cxn modelId="{804BBD57-70B3-4785-9582-122F1860012D}" srcId="{B0FD1520-5A7E-4B20-BCE8-FD4A22167C8A}" destId="{51641BE6-84DF-4CDD-980E-BE78B47AB0F4}" srcOrd="1" destOrd="0" parTransId="{C258F171-470E-438B-8D1E-B67434EA0ACE}" sibTransId="{38FE81BF-DB49-4B47-9F9F-5266D2FA93D0}"/>
    <dgm:cxn modelId="{2DD8237B-49E0-4EE1-B043-49B9B09F1538}" type="presOf" srcId="{7FAE8BE8-FF1F-4B80-855F-C3448FC9FDDB}" destId="{DC4893DA-83DC-4185-8FBA-8C152D76D905}" srcOrd="0" destOrd="0" presId="urn:microsoft.com/office/officeart/2008/layout/VerticalCurvedList"/>
    <dgm:cxn modelId="{C38798D0-2EF5-4DA3-BE53-00C03C23B744}" type="presOf" srcId="{51641BE6-84DF-4CDD-980E-BE78B47AB0F4}" destId="{DB2C815C-C9F6-4D0B-97C1-D493E52E4951}" srcOrd="0" destOrd="0" presId="urn:microsoft.com/office/officeart/2008/layout/VerticalCurvedList"/>
    <dgm:cxn modelId="{7FA8D5EF-9E80-4232-9F3C-B29461742F72}" srcId="{B0FD1520-5A7E-4B20-BCE8-FD4A22167C8A}" destId="{67F04D4C-9861-4234-8F6C-41EA7AB1C4A9}" srcOrd="0" destOrd="0" parTransId="{E042E19B-2795-436B-A76A-73B13CA00DF7}" sibTransId="{7FAE8BE8-FF1F-4B80-855F-C3448FC9FDDB}"/>
    <dgm:cxn modelId="{EBF6B1F0-79D4-4DF3-8547-736AE8B9C89C}" type="presOf" srcId="{EED8375F-05C7-42CE-B747-7447444C2D3B}" destId="{43B11239-9D74-493B-997B-D05A572EF1CD}" srcOrd="0" destOrd="0" presId="urn:microsoft.com/office/officeart/2008/layout/VerticalCurvedList"/>
    <dgm:cxn modelId="{BB5ABDF1-3596-4D47-907B-834ADACF853D}" type="presParOf" srcId="{404EB4B7-E04E-4D1E-B3B6-E488F3DDE2A0}" destId="{234F056E-CA2C-4A37-B22E-66A5AA524BF9}" srcOrd="0" destOrd="0" presId="urn:microsoft.com/office/officeart/2008/layout/VerticalCurvedList"/>
    <dgm:cxn modelId="{43CBD299-2E6C-43B3-AF3E-AC6EDFB429F5}" type="presParOf" srcId="{234F056E-CA2C-4A37-B22E-66A5AA524BF9}" destId="{18FB42C3-E698-42BF-8A46-8EFD71D195EC}" srcOrd="0" destOrd="0" presId="urn:microsoft.com/office/officeart/2008/layout/VerticalCurvedList"/>
    <dgm:cxn modelId="{E2C31D8D-277E-4074-94CE-EC03D3F90F57}" type="presParOf" srcId="{18FB42C3-E698-42BF-8A46-8EFD71D195EC}" destId="{14A6F0A3-96DA-4A3A-98AA-A68FC9FE9239}" srcOrd="0" destOrd="0" presId="urn:microsoft.com/office/officeart/2008/layout/VerticalCurvedList"/>
    <dgm:cxn modelId="{98396E17-52FC-4E88-A805-3C074AE28733}" type="presParOf" srcId="{18FB42C3-E698-42BF-8A46-8EFD71D195EC}" destId="{DC4893DA-83DC-4185-8FBA-8C152D76D905}" srcOrd="1" destOrd="0" presId="urn:microsoft.com/office/officeart/2008/layout/VerticalCurvedList"/>
    <dgm:cxn modelId="{C21AE1CA-4C13-4E1A-B072-59F5050BC413}" type="presParOf" srcId="{18FB42C3-E698-42BF-8A46-8EFD71D195EC}" destId="{65ACDC7E-BA1A-4306-9D29-EF2DB35A0B94}" srcOrd="2" destOrd="0" presId="urn:microsoft.com/office/officeart/2008/layout/VerticalCurvedList"/>
    <dgm:cxn modelId="{69766790-2D10-4B88-90C4-8F5978B09D64}" type="presParOf" srcId="{18FB42C3-E698-42BF-8A46-8EFD71D195EC}" destId="{ADE01B03-CB35-4224-AD62-4369E1B80939}" srcOrd="3" destOrd="0" presId="urn:microsoft.com/office/officeart/2008/layout/VerticalCurvedList"/>
    <dgm:cxn modelId="{A7D09FEE-1B02-472D-83B0-6314D8EB61B1}" type="presParOf" srcId="{234F056E-CA2C-4A37-B22E-66A5AA524BF9}" destId="{E80C4EC3-D3BE-4F01-9362-9067E6F171A3}" srcOrd="1" destOrd="0" presId="urn:microsoft.com/office/officeart/2008/layout/VerticalCurvedList"/>
    <dgm:cxn modelId="{A7E67A7E-337F-44CC-8495-0E879D179B12}" type="presParOf" srcId="{234F056E-CA2C-4A37-B22E-66A5AA524BF9}" destId="{1FA3CAAA-E87F-448C-B7F1-49BD488C2F78}" srcOrd="2" destOrd="0" presId="urn:microsoft.com/office/officeart/2008/layout/VerticalCurvedList"/>
    <dgm:cxn modelId="{E2738537-1183-4A2E-8EE9-4CF65DC1540D}" type="presParOf" srcId="{1FA3CAAA-E87F-448C-B7F1-49BD488C2F78}" destId="{78CCD70C-9B6B-4A75-901B-9A8D1B5E932D}" srcOrd="0" destOrd="0" presId="urn:microsoft.com/office/officeart/2008/layout/VerticalCurvedList"/>
    <dgm:cxn modelId="{27EB6427-B7E8-4BCA-B33E-8CD4E15D5234}" type="presParOf" srcId="{234F056E-CA2C-4A37-B22E-66A5AA524BF9}" destId="{DB2C815C-C9F6-4D0B-97C1-D493E52E4951}" srcOrd="3" destOrd="0" presId="urn:microsoft.com/office/officeart/2008/layout/VerticalCurvedList"/>
    <dgm:cxn modelId="{3A502FB9-AABA-4FBE-9442-8A7783B6F516}" type="presParOf" srcId="{234F056E-CA2C-4A37-B22E-66A5AA524BF9}" destId="{190B8890-9932-4846-A0E2-D27EBC93687B}" srcOrd="4" destOrd="0" presId="urn:microsoft.com/office/officeart/2008/layout/VerticalCurvedList"/>
    <dgm:cxn modelId="{9DEC3763-FC1A-401C-9E4A-21565D2CB980}" type="presParOf" srcId="{190B8890-9932-4846-A0E2-D27EBC93687B}" destId="{593CD599-148F-49CA-BF33-BCB08663E6B4}" srcOrd="0" destOrd="0" presId="urn:microsoft.com/office/officeart/2008/layout/VerticalCurvedList"/>
    <dgm:cxn modelId="{008A08AB-B861-415D-B5E7-38CE76BFB61A}" type="presParOf" srcId="{234F056E-CA2C-4A37-B22E-66A5AA524BF9}" destId="{43B11239-9D74-493B-997B-D05A572EF1CD}" srcOrd="5" destOrd="0" presId="urn:microsoft.com/office/officeart/2008/layout/VerticalCurvedList"/>
    <dgm:cxn modelId="{6933263D-7CBD-4C41-BBB9-2E510EDD1516}" type="presParOf" srcId="{234F056E-CA2C-4A37-B22E-66A5AA524BF9}" destId="{DAF2544B-F564-47CF-B096-4A4DA83BE5F7}" srcOrd="6" destOrd="0" presId="urn:microsoft.com/office/officeart/2008/layout/VerticalCurvedList"/>
    <dgm:cxn modelId="{C9F99E4F-5BE0-4099-BE35-8D37AC41C70D}" type="presParOf" srcId="{DAF2544B-F564-47CF-B096-4A4DA83BE5F7}" destId="{C4B67DF6-206A-4464-90FC-73602AB347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DFEE5D-4EFE-4B8C-8422-C29C2298B3B2}" type="doc">
      <dgm:prSet loTypeId="urn:microsoft.com/office/officeart/2005/8/layout/hierarchy3" loCatId="list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24963B3A-A1B8-4F45-8D0C-1FC8BF990E8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) </a:t>
          </a:r>
          <a:r>
            <a: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ทุนสนับสนุนงานพื้นฐาน  </a:t>
          </a:r>
          <a:r>
            <a: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Fundamental Fund</a:t>
          </a:r>
        </a:p>
      </dgm:t>
    </dgm:pt>
    <dgm:pt modelId="{6009EA5B-B60C-47FA-BF08-70C370A6583F}" type="parTrans" cxnId="{66271140-BFCC-41ED-8DDB-AD5F79ABB76A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046A269-599F-416F-AA21-D77F60EBE7FB}" type="sibTrans" cxnId="{66271140-BFCC-41ED-8DDB-AD5F79ABB76A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5E1B756-A090-45CC-B6B6-44DE630FEB81}">
      <dgm:prSet phldrT="[Text]" custT="1"/>
      <dgm:spPr>
        <a:ln w="38100">
          <a:solidFill>
            <a:srgbClr val="4365A1"/>
          </a:solidFill>
        </a:ln>
      </dgm:spPr>
      <dgm:t>
        <a:bodyPr/>
        <a:lstStyle/>
        <a:p>
          <a:pPr algn="l"/>
          <a:r>
            <a: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.1 Basic Research Fund </a:t>
          </a:r>
          <a:r>
            <a:rPr lang="th-TH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กำหนดกรอบและจัดสรรงบประมาณเพื่อสนับสนุนงานวิจัยพื้นฐานที่เป็น การพัฒนานักวิจัย และสร้างความเข้มแข็งของงานวิจัยและการบริหารงานวิจัยของสถาบันความรู้ และสถาบันวิจัยในหน่วยงาน เพื่อตอบโจทย์ประเทศ</a:t>
          </a:r>
          <a:endParaRPr lang="en-US" sz="24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file"/>
          </dgm14:cNvPr>
        </a:ext>
      </dgm:extLst>
    </dgm:pt>
    <dgm:pt modelId="{EA9D260B-A6C0-4C5F-989F-BF6CF993CFB4}" type="parTrans" cxnId="{1060EEE3-68C0-480B-A2B4-D7FC3DFDE708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245AF869-A39A-4276-85E9-1A80740C6C5E}" type="sibTrans" cxnId="{1060EEE3-68C0-480B-A2B4-D7FC3DFDE708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EFDF07C4-2EF0-4116-B3DA-010E11448A95}">
      <dgm:prSet phldrT="[Text]" custT="1"/>
      <dgm:spPr>
        <a:ln w="38100">
          <a:solidFill>
            <a:srgbClr val="993366">
              <a:alpha val="70000"/>
            </a:srgbClr>
          </a:solidFill>
        </a:ln>
      </dgm:spPr>
      <dgm:t>
        <a:bodyPr/>
        <a:lstStyle/>
        <a:p>
          <a:pPr algn="l"/>
          <a:r>
            <a:rPr lang="th-TH" sz="2400" b="1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>
              <a:latin typeface="TH Chakra Petch" panose="02000506000000020004" pitchFamily="2" charset="-34"/>
              <a:cs typeface="TH Chakra Petch" panose="02000506000000020004" pitchFamily="2" charset="-34"/>
            </a:rPr>
            <a:t>.2 Functional-based Research Fund</a:t>
          </a:r>
          <a:r>
            <a:rPr lang="th-TH" sz="2400" b="1">
              <a:latin typeface="TH Chakra Petch" panose="02000506000000020004" pitchFamily="2" charset="-34"/>
              <a:cs typeface="TH Chakra Petch" panose="02000506000000020004" pitchFamily="2" charset="-34"/>
            </a:rPr>
            <a:t> </a:t>
          </a:r>
          <a:r>
            <a:rPr lang="th-TH" sz="2400" b="0">
              <a:latin typeface="TH Chakra Petch" panose="02000506000000020004" pitchFamily="2" charset="-34"/>
              <a:cs typeface="TH Chakra Petch" panose="02000506000000020004" pitchFamily="2" charset="-34"/>
            </a:rPr>
            <a:t>กำหนดกรอบและจัดสรรงบประมาณ</a:t>
          </a:r>
          <a:r>
            <a:rPr lang="th-TH" sz="2400">
              <a:latin typeface="TH Chakra Petch" panose="02000506000000020004" pitchFamily="2" charset="-34"/>
              <a:cs typeface="TH Chakra Petch" panose="02000506000000020004" pitchFamily="2" charset="-34"/>
            </a:rPr>
            <a:t>ตรงไปที่หน่วยงานตามภารกิจ เพื่อสร้างความเข้มแข็งของหน่วยงาน และสอดคล้องกับการพัฒนาประเทศ </a:t>
          </a:r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file"/>
          </dgm14:cNvPr>
        </a:ext>
      </dgm:extLst>
    </dgm:pt>
    <dgm:pt modelId="{B8D4156D-0436-4735-89FD-A0836E6AB047}" type="parTrans" cxnId="{FB6B59E7-56E2-4E1C-AF08-3A344FD4F295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CFE32107-DFB2-4DE7-A1C2-F92CFB6834AF}" type="sibTrans" cxnId="{FB6B59E7-56E2-4E1C-AF08-3A344FD4F295}">
      <dgm:prSet/>
      <dgm:spPr/>
      <dgm:t>
        <a:bodyPr/>
        <a:lstStyle/>
        <a:p>
          <a:endParaRPr lang="en-US" sz="240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C6DCFB35-8080-4433-BAC6-93FE7FC2491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1</a:t>
          </a:r>
          <a:r>
            <a: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) </a:t>
          </a:r>
          <a:r>
            <a:rPr lang="th-TH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ทุนสนับสนุนงานเชิงกลยุทธ์ </a:t>
          </a:r>
          <a:endParaRPr lang="en-US" sz="2400" b="1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indent="0" algn="ctr">
            <a:lnSpc>
              <a:spcPct val="100000"/>
            </a:lnSpc>
            <a:spcAft>
              <a:spcPts val="0"/>
            </a:spcAft>
          </a:pPr>
          <a:r>
            <a:rPr lang="en-US" sz="2400" b="1" dirty="0">
              <a:latin typeface="TH Chakra Petch" panose="02000506000000020004" pitchFamily="2" charset="-34"/>
              <a:cs typeface="TH Chakra Petch" panose="02000506000000020004" pitchFamily="2" charset="-34"/>
            </a:rPr>
            <a:t>Strategic Fund</a:t>
          </a:r>
        </a:p>
      </dgm:t>
    </dgm:pt>
    <dgm:pt modelId="{51D58966-FFDA-4B0F-952D-A60E21438F90}" type="parTrans" cxnId="{2F248F7D-A8DC-4ADF-BE99-1C34C44D0534}">
      <dgm:prSet/>
      <dgm:spPr/>
      <dgm:t>
        <a:bodyPr/>
        <a:lstStyle/>
        <a:p>
          <a:endParaRPr lang="en-US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60C44EA5-2E74-438D-BAD6-E9241FF9887D}" type="sibTrans" cxnId="{2F248F7D-A8DC-4ADF-BE99-1C34C44D0534}">
      <dgm:prSet/>
      <dgm:spPr/>
      <dgm:t>
        <a:bodyPr/>
        <a:lstStyle/>
        <a:p>
          <a:endParaRPr lang="en-US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1065C7ED-4728-49E5-962B-5D1CE45FA430}">
      <dgm:prSet phldrT="[Text]" custT="1"/>
      <dgm:spPr>
        <a:ln w="28575">
          <a:solidFill>
            <a:schemeClr val="accent6">
              <a:lumMod val="50000"/>
              <a:alpha val="50000"/>
            </a:schemeClr>
          </a:solidFill>
        </a:ln>
      </dgm:spPr>
      <dgm:t>
        <a:bodyPr/>
        <a:lstStyle/>
        <a:p>
          <a:pPr algn="thaiDist"/>
          <a:r>
            <a:rPr lang="th-TH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      กำหนดกรอบและจัดสรรงบประมาณตามแผนงาน โปรแกรม และแผนงานสำคัญ ซึ่งบริหารจัดการโดยหน่วยบริหารและจัดการทุน (</a:t>
          </a:r>
          <a:r>
            <a:rPr lang="en-US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PMU</a:t>
          </a:r>
          <a:r>
            <a:rPr lang="th-TH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) เพื่อนำไปสนับสนุนทุน (</a:t>
          </a:r>
          <a:r>
            <a:rPr lang="en-US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Granting)</a:t>
          </a:r>
          <a:r>
            <a:rPr lang="th-TH" sz="2400" dirty="0">
              <a:latin typeface="TH Chakra Petch" panose="02000506000000020004" pitchFamily="2" charset="-34"/>
              <a:cs typeface="TH Chakra Petch" panose="02000506000000020004" pitchFamily="2" charset="-34"/>
            </a:rPr>
            <a:t> แก่หน่วยงานระดับปฏิบัติโดยต้องเป็นการทำวิจัยที่เน้นตอบยุทธศาสตร์และแผนด้าน ววน. ของประเทศ </a:t>
          </a:r>
          <a:endParaRPr lang="en-US" sz="24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AE2802E-4FC2-4CC3-B318-DAA4B8C65529}" type="parTrans" cxnId="{5D4E4861-8B63-4C7C-8C2D-FD4A58B6D495}">
      <dgm:prSet/>
      <dgm:spPr>
        <a:ln>
          <a:solidFill>
            <a:schemeClr val="accent6"/>
          </a:solidFill>
        </a:ln>
      </dgm:spPr>
      <dgm:t>
        <a:bodyPr/>
        <a:lstStyle/>
        <a:p>
          <a:endParaRPr lang="en-US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508EA4BF-B75C-4684-8A80-C5510B39F4CF}" type="sibTrans" cxnId="{5D4E4861-8B63-4C7C-8C2D-FD4A58B6D495}">
      <dgm:prSet/>
      <dgm:spPr/>
      <dgm:t>
        <a:bodyPr/>
        <a:lstStyle/>
        <a:p>
          <a:endParaRPr lang="en-US">
            <a:latin typeface="TH Chakra Petch" panose="02000506000000020004" pitchFamily="2" charset="-34"/>
            <a:cs typeface="TH Chakra Petch" panose="02000506000000020004" pitchFamily="2" charset="-34"/>
          </a:endParaRPr>
        </a:p>
      </dgm:t>
    </dgm:pt>
    <dgm:pt modelId="{8A8E8F30-9517-4C9C-8292-705FFA8EE673}" type="pres">
      <dgm:prSet presAssocID="{EEDFEE5D-4EFE-4B8C-8422-C29C2298B3B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3A1B984-C036-4A09-AEA3-36CBA1FFA0EE}" type="pres">
      <dgm:prSet presAssocID="{C6DCFB35-8080-4433-BAC6-93FE7FC24914}" presName="root" presStyleCnt="0"/>
      <dgm:spPr/>
    </dgm:pt>
    <dgm:pt modelId="{FE36971A-35C7-46A4-B78B-4F7D50A0A6F6}" type="pres">
      <dgm:prSet presAssocID="{C6DCFB35-8080-4433-BAC6-93FE7FC24914}" presName="rootComposite" presStyleCnt="0"/>
      <dgm:spPr/>
    </dgm:pt>
    <dgm:pt modelId="{52F724B5-90AE-48F1-8BD1-B8194D4DF3BE}" type="pres">
      <dgm:prSet presAssocID="{C6DCFB35-8080-4433-BAC6-93FE7FC24914}" presName="rootText" presStyleLbl="node1" presStyleIdx="0" presStyleCnt="2" custScaleX="121920" custScaleY="46890" custLinFactNeighborX="1377" custLinFactNeighborY="-853"/>
      <dgm:spPr/>
    </dgm:pt>
    <dgm:pt modelId="{5E835F2B-FE13-43E9-B1D9-2BADC99512D1}" type="pres">
      <dgm:prSet presAssocID="{C6DCFB35-8080-4433-BAC6-93FE7FC24914}" presName="rootConnector" presStyleLbl="node1" presStyleIdx="0" presStyleCnt="2"/>
      <dgm:spPr/>
    </dgm:pt>
    <dgm:pt modelId="{08CC0630-1BC7-4A4D-9126-E569D78085C3}" type="pres">
      <dgm:prSet presAssocID="{C6DCFB35-8080-4433-BAC6-93FE7FC24914}" presName="childShape" presStyleCnt="0"/>
      <dgm:spPr/>
    </dgm:pt>
    <dgm:pt modelId="{FF4107C4-5A34-4C8B-AA88-C5EE6F1C09EA}" type="pres">
      <dgm:prSet presAssocID="{8AE2802E-4FC2-4CC3-B318-DAA4B8C65529}" presName="Name13" presStyleLbl="parChTrans1D2" presStyleIdx="0" presStyleCnt="3"/>
      <dgm:spPr/>
    </dgm:pt>
    <dgm:pt modelId="{625BDAD7-FE18-42BA-A737-68D99528477A}" type="pres">
      <dgm:prSet presAssocID="{1065C7ED-4728-49E5-962B-5D1CE45FA430}" presName="childText" presStyleLbl="bgAcc1" presStyleIdx="0" presStyleCnt="3" custScaleX="161657" custScaleY="119860" custLinFactNeighborX="2387" custLinFactNeighborY="-7789">
        <dgm:presLayoutVars>
          <dgm:bulletEnabled val="1"/>
        </dgm:presLayoutVars>
      </dgm:prSet>
      <dgm:spPr/>
    </dgm:pt>
    <dgm:pt modelId="{6671BCD8-14A9-49A1-8A8C-915E7B8744E2}" type="pres">
      <dgm:prSet presAssocID="{24963B3A-A1B8-4F45-8D0C-1FC8BF990E8C}" presName="root" presStyleCnt="0"/>
      <dgm:spPr/>
    </dgm:pt>
    <dgm:pt modelId="{F851A76E-2953-476C-ABBB-F16D3ED16270}" type="pres">
      <dgm:prSet presAssocID="{24963B3A-A1B8-4F45-8D0C-1FC8BF990E8C}" presName="rootComposite" presStyleCnt="0"/>
      <dgm:spPr/>
    </dgm:pt>
    <dgm:pt modelId="{3FCCCB10-A5D3-4E72-ABA4-5FF936CC820F}" type="pres">
      <dgm:prSet presAssocID="{24963B3A-A1B8-4F45-8D0C-1FC8BF990E8C}" presName="rootText" presStyleLbl="node1" presStyleIdx="1" presStyleCnt="2" custScaleX="107423" custScaleY="51036" custLinFactNeighborX="-4858" custLinFactNeighborY="-1014"/>
      <dgm:spPr/>
    </dgm:pt>
    <dgm:pt modelId="{1A3E591B-247E-4B7E-BDCC-8C1F68584DE1}" type="pres">
      <dgm:prSet presAssocID="{24963B3A-A1B8-4F45-8D0C-1FC8BF990E8C}" presName="rootConnector" presStyleLbl="node1" presStyleIdx="1" presStyleCnt="2"/>
      <dgm:spPr/>
    </dgm:pt>
    <dgm:pt modelId="{4404B58F-1E09-44C7-9386-4B9F6BC7959E}" type="pres">
      <dgm:prSet presAssocID="{24963B3A-A1B8-4F45-8D0C-1FC8BF990E8C}" presName="childShape" presStyleCnt="0"/>
      <dgm:spPr/>
    </dgm:pt>
    <dgm:pt modelId="{C68EAEE4-45EE-493D-8563-0572EF2C119A}" type="pres">
      <dgm:prSet presAssocID="{EA9D260B-A6C0-4C5F-989F-BF6CF993CFB4}" presName="Name13" presStyleLbl="parChTrans1D2" presStyleIdx="1" presStyleCnt="3"/>
      <dgm:spPr/>
    </dgm:pt>
    <dgm:pt modelId="{881EFB94-8705-4D1C-8DC1-B2F6A3FACE58}" type="pres">
      <dgm:prSet presAssocID="{25E1B756-A090-45CC-B6B6-44DE630FEB81}" presName="childText" presStyleLbl="bgAcc1" presStyleIdx="1" presStyleCnt="3" custScaleX="173656" custScaleY="104843" custLinFactNeighborX="-9470" custLinFactNeighborY="-15647">
        <dgm:presLayoutVars>
          <dgm:bulletEnabled val="1"/>
        </dgm:presLayoutVars>
      </dgm:prSet>
      <dgm:spPr/>
    </dgm:pt>
    <dgm:pt modelId="{03B73813-0FB0-446E-A71A-6605497D3E8E}" type="pres">
      <dgm:prSet presAssocID="{B8D4156D-0436-4735-89FD-A0836E6AB047}" presName="Name13" presStyleLbl="parChTrans1D2" presStyleIdx="2" presStyleCnt="3"/>
      <dgm:spPr/>
    </dgm:pt>
    <dgm:pt modelId="{D69DF8D6-183C-4DB5-A4C1-9D4C45B949F2}" type="pres">
      <dgm:prSet presAssocID="{EFDF07C4-2EF0-4116-B3DA-010E11448A95}" presName="childText" presStyleLbl="bgAcc1" presStyleIdx="2" presStyleCnt="3" custScaleX="172073" custLinFactNeighborX="-10941" custLinFactNeighborY="-20153">
        <dgm:presLayoutVars>
          <dgm:bulletEnabled val="1"/>
        </dgm:presLayoutVars>
      </dgm:prSet>
      <dgm:spPr/>
    </dgm:pt>
  </dgm:ptLst>
  <dgm:cxnLst>
    <dgm:cxn modelId="{4074BF16-784C-4209-9C01-BCE3976A972B}" type="presOf" srcId="{B8D4156D-0436-4735-89FD-A0836E6AB047}" destId="{03B73813-0FB0-446E-A71A-6605497D3E8E}" srcOrd="0" destOrd="0" presId="urn:microsoft.com/office/officeart/2005/8/layout/hierarchy3"/>
    <dgm:cxn modelId="{4C05871C-F282-4203-B0B0-C7BE6FB2A9D9}" type="presOf" srcId="{C6DCFB35-8080-4433-BAC6-93FE7FC24914}" destId="{52F724B5-90AE-48F1-8BD1-B8194D4DF3BE}" srcOrd="0" destOrd="0" presId="urn:microsoft.com/office/officeart/2005/8/layout/hierarchy3"/>
    <dgm:cxn modelId="{A6442426-4269-4A4F-AB41-E6D95FA85F20}" type="presOf" srcId="{EEDFEE5D-4EFE-4B8C-8422-C29C2298B3B2}" destId="{8A8E8F30-9517-4C9C-8292-705FFA8EE673}" srcOrd="0" destOrd="0" presId="urn:microsoft.com/office/officeart/2005/8/layout/hierarchy3"/>
    <dgm:cxn modelId="{6F516C36-C2E0-407E-BBE9-A6CF18E30B43}" type="presOf" srcId="{C6DCFB35-8080-4433-BAC6-93FE7FC24914}" destId="{5E835F2B-FE13-43E9-B1D9-2BADC99512D1}" srcOrd="1" destOrd="0" presId="urn:microsoft.com/office/officeart/2005/8/layout/hierarchy3"/>
    <dgm:cxn modelId="{66271140-BFCC-41ED-8DDB-AD5F79ABB76A}" srcId="{EEDFEE5D-4EFE-4B8C-8422-C29C2298B3B2}" destId="{24963B3A-A1B8-4F45-8D0C-1FC8BF990E8C}" srcOrd="1" destOrd="0" parTransId="{6009EA5B-B60C-47FA-BF08-70C370A6583F}" sibTransId="{5046A269-599F-416F-AA21-D77F60EBE7FB}"/>
    <dgm:cxn modelId="{5D4E4861-8B63-4C7C-8C2D-FD4A58B6D495}" srcId="{C6DCFB35-8080-4433-BAC6-93FE7FC24914}" destId="{1065C7ED-4728-49E5-962B-5D1CE45FA430}" srcOrd="0" destOrd="0" parTransId="{8AE2802E-4FC2-4CC3-B318-DAA4B8C65529}" sibTransId="{508EA4BF-B75C-4684-8A80-C5510B39F4CF}"/>
    <dgm:cxn modelId="{7F5EE966-A974-471D-AA5E-7C2824AFB682}" type="presOf" srcId="{EFDF07C4-2EF0-4116-B3DA-010E11448A95}" destId="{D69DF8D6-183C-4DB5-A4C1-9D4C45B949F2}" srcOrd="0" destOrd="0" presId="urn:microsoft.com/office/officeart/2005/8/layout/hierarchy3"/>
    <dgm:cxn modelId="{262D2C79-2ECE-4ECC-9758-7FC931512F1F}" type="presOf" srcId="{24963B3A-A1B8-4F45-8D0C-1FC8BF990E8C}" destId="{1A3E591B-247E-4B7E-BDCC-8C1F68584DE1}" srcOrd="1" destOrd="0" presId="urn:microsoft.com/office/officeart/2005/8/layout/hierarchy3"/>
    <dgm:cxn modelId="{2F248F7D-A8DC-4ADF-BE99-1C34C44D0534}" srcId="{EEDFEE5D-4EFE-4B8C-8422-C29C2298B3B2}" destId="{C6DCFB35-8080-4433-BAC6-93FE7FC24914}" srcOrd="0" destOrd="0" parTransId="{51D58966-FFDA-4B0F-952D-A60E21438F90}" sibTransId="{60C44EA5-2E74-438D-BAD6-E9241FF9887D}"/>
    <dgm:cxn modelId="{3A1C83AF-1265-4DE6-A58F-6BD1A23B0E21}" type="presOf" srcId="{8AE2802E-4FC2-4CC3-B318-DAA4B8C65529}" destId="{FF4107C4-5A34-4C8B-AA88-C5EE6F1C09EA}" srcOrd="0" destOrd="0" presId="urn:microsoft.com/office/officeart/2005/8/layout/hierarchy3"/>
    <dgm:cxn modelId="{D3164CC4-E885-476E-ACC8-DBB426566F5F}" type="presOf" srcId="{1065C7ED-4728-49E5-962B-5D1CE45FA430}" destId="{625BDAD7-FE18-42BA-A737-68D99528477A}" srcOrd="0" destOrd="0" presId="urn:microsoft.com/office/officeart/2005/8/layout/hierarchy3"/>
    <dgm:cxn modelId="{2723C8C5-FBD6-4633-BB03-F268B60BB54D}" type="presOf" srcId="{24963B3A-A1B8-4F45-8D0C-1FC8BF990E8C}" destId="{3FCCCB10-A5D3-4E72-ABA4-5FF936CC820F}" srcOrd="0" destOrd="0" presId="urn:microsoft.com/office/officeart/2005/8/layout/hierarchy3"/>
    <dgm:cxn modelId="{402530DA-03B2-4A74-81EB-B3E628764F93}" type="presOf" srcId="{25E1B756-A090-45CC-B6B6-44DE630FEB81}" destId="{881EFB94-8705-4D1C-8DC1-B2F6A3FACE58}" srcOrd="0" destOrd="0" presId="urn:microsoft.com/office/officeart/2005/8/layout/hierarchy3"/>
    <dgm:cxn modelId="{AE2D59E2-4AF3-4C95-88C0-16BCAD7E57CB}" type="presOf" srcId="{EA9D260B-A6C0-4C5F-989F-BF6CF993CFB4}" destId="{C68EAEE4-45EE-493D-8563-0572EF2C119A}" srcOrd="0" destOrd="0" presId="urn:microsoft.com/office/officeart/2005/8/layout/hierarchy3"/>
    <dgm:cxn modelId="{1060EEE3-68C0-480B-A2B4-D7FC3DFDE708}" srcId="{24963B3A-A1B8-4F45-8D0C-1FC8BF990E8C}" destId="{25E1B756-A090-45CC-B6B6-44DE630FEB81}" srcOrd="0" destOrd="0" parTransId="{EA9D260B-A6C0-4C5F-989F-BF6CF993CFB4}" sibTransId="{245AF869-A39A-4276-85E9-1A80740C6C5E}"/>
    <dgm:cxn modelId="{FB6B59E7-56E2-4E1C-AF08-3A344FD4F295}" srcId="{24963B3A-A1B8-4F45-8D0C-1FC8BF990E8C}" destId="{EFDF07C4-2EF0-4116-B3DA-010E11448A95}" srcOrd="1" destOrd="0" parTransId="{B8D4156D-0436-4735-89FD-A0836E6AB047}" sibTransId="{CFE32107-DFB2-4DE7-A1C2-F92CFB6834AF}"/>
    <dgm:cxn modelId="{377F64A3-C43E-428E-AD45-AD44FAC21AC4}" type="presParOf" srcId="{8A8E8F30-9517-4C9C-8292-705FFA8EE673}" destId="{A3A1B984-C036-4A09-AEA3-36CBA1FFA0EE}" srcOrd="0" destOrd="0" presId="urn:microsoft.com/office/officeart/2005/8/layout/hierarchy3"/>
    <dgm:cxn modelId="{9CD01513-50F8-4AAA-A65C-271D69FB5763}" type="presParOf" srcId="{A3A1B984-C036-4A09-AEA3-36CBA1FFA0EE}" destId="{FE36971A-35C7-46A4-B78B-4F7D50A0A6F6}" srcOrd="0" destOrd="0" presId="urn:microsoft.com/office/officeart/2005/8/layout/hierarchy3"/>
    <dgm:cxn modelId="{4FC8DB2B-4D7D-4D65-B93D-EB4452186BE1}" type="presParOf" srcId="{FE36971A-35C7-46A4-B78B-4F7D50A0A6F6}" destId="{52F724B5-90AE-48F1-8BD1-B8194D4DF3BE}" srcOrd="0" destOrd="0" presId="urn:microsoft.com/office/officeart/2005/8/layout/hierarchy3"/>
    <dgm:cxn modelId="{77FBF96F-8CA2-4A72-8C6F-08F605AEFDBE}" type="presParOf" srcId="{FE36971A-35C7-46A4-B78B-4F7D50A0A6F6}" destId="{5E835F2B-FE13-43E9-B1D9-2BADC99512D1}" srcOrd="1" destOrd="0" presId="urn:microsoft.com/office/officeart/2005/8/layout/hierarchy3"/>
    <dgm:cxn modelId="{38359578-96B5-4478-9911-9567DDA0BEAF}" type="presParOf" srcId="{A3A1B984-C036-4A09-AEA3-36CBA1FFA0EE}" destId="{08CC0630-1BC7-4A4D-9126-E569D78085C3}" srcOrd="1" destOrd="0" presId="urn:microsoft.com/office/officeart/2005/8/layout/hierarchy3"/>
    <dgm:cxn modelId="{093B0047-FA59-4CB8-B839-5DB9C06AB387}" type="presParOf" srcId="{08CC0630-1BC7-4A4D-9126-E569D78085C3}" destId="{FF4107C4-5A34-4C8B-AA88-C5EE6F1C09EA}" srcOrd="0" destOrd="0" presId="urn:microsoft.com/office/officeart/2005/8/layout/hierarchy3"/>
    <dgm:cxn modelId="{C17B4B60-18C8-4371-A876-6D424EE1E364}" type="presParOf" srcId="{08CC0630-1BC7-4A4D-9126-E569D78085C3}" destId="{625BDAD7-FE18-42BA-A737-68D99528477A}" srcOrd="1" destOrd="0" presId="urn:microsoft.com/office/officeart/2005/8/layout/hierarchy3"/>
    <dgm:cxn modelId="{1AE223D9-C3AE-4AED-9F24-22F7595D7C75}" type="presParOf" srcId="{8A8E8F30-9517-4C9C-8292-705FFA8EE673}" destId="{6671BCD8-14A9-49A1-8A8C-915E7B8744E2}" srcOrd="1" destOrd="0" presId="urn:microsoft.com/office/officeart/2005/8/layout/hierarchy3"/>
    <dgm:cxn modelId="{C92E55B1-DAA1-4681-B3C6-A71DBF735CAB}" type="presParOf" srcId="{6671BCD8-14A9-49A1-8A8C-915E7B8744E2}" destId="{F851A76E-2953-476C-ABBB-F16D3ED16270}" srcOrd="0" destOrd="0" presId="urn:microsoft.com/office/officeart/2005/8/layout/hierarchy3"/>
    <dgm:cxn modelId="{67C936F0-3FC4-4824-9BBE-0A6DD348DA28}" type="presParOf" srcId="{F851A76E-2953-476C-ABBB-F16D3ED16270}" destId="{3FCCCB10-A5D3-4E72-ABA4-5FF936CC820F}" srcOrd="0" destOrd="0" presId="urn:microsoft.com/office/officeart/2005/8/layout/hierarchy3"/>
    <dgm:cxn modelId="{F353BA2B-A3EA-492E-84CB-AE760168E252}" type="presParOf" srcId="{F851A76E-2953-476C-ABBB-F16D3ED16270}" destId="{1A3E591B-247E-4B7E-BDCC-8C1F68584DE1}" srcOrd="1" destOrd="0" presId="urn:microsoft.com/office/officeart/2005/8/layout/hierarchy3"/>
    <dgm:cxn modelId="{7A479494-4031-41DC-B928-3252B4F8FE66}" type="presParOf" srcId="{6671BCD8-14A9-49A1-8A8C-915E7B8744E2}" destId="{4404B58F-1E09-44C7-9386-4B9F6BC7959E}" srcOrd="1" destOrd="0" presId="urn:microsoft.com/office/officeart/2005/8/layout/hierarchy3"/>
    <dgm:cxn modelId="{E06B26AB-CD4B-4561-B4EB-A9D822AA93D3}" type="presParOf" srcId="{4404B58F-1E09-44C7-9386-4B9F6BC7959E}" destId="{C68EAEE4-45EE-493D-8563-0572EF2C119A}" srcOrd="0" destOrd="0" presId="urn:microsoft.com/office/officeart/2005/8/layout/hierarchy3"/>
    <dgm:cxn modelId="{BBDF89B8-3C9C-491E-8120-44FFF91F5DDF}" type="presParOf" srcId="{4404B58F-1E09-44C7-9386-4B9F6BC7959E}" destId="{881EFB94-8705-4D1C-8DC1-B2F6A3FACE58}" srcOrd="1" destOrd="0" presId="urn:microsoft.com/office/officeart/2005/8/layout/hierarchy3"/>
    <dgm:cxn modelId="{AEDC06F9-9593-470E-B4BF-FBB553F11480}" type="presParOf" srcId="{4404B58F-1E09-44C7-9386-4B9F6BC7959E}" destId="{03B73813-0FB0-446E-A71A-6605497D3E8E}" srcOrd="2" destOrd="0" presId="urn:microsoft.com/office/officeart/2005/8/layout/hierarchy3"/>
    <dgm:cxn modelId="{D42E0D40-BF8F-4595-8045-D76CC04879F4}" type="presParOf" srcId="{4404B58F-1E09-44C7-9386-4B9F6BC7959E}" destId="{D69DF8D6-183C-4DB5-A4C1-9D4C45B949F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B2A51B-FC06-446C-A157-5E66ACB30010}" type="doc">
      <dgm:prSet loTypeId="urn:microsoft.com/office/officeart/2011/layout/HexagonRadial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1C7CEF-7FD7-4444-9047-298A2FFB35FD}">
      <dgm:prSet phldrT="[Text]"/>
      <dgm:spPr>
        <a:solidFill>
          <a:srgbClr val="002060"/>
        </a:solidFill>
      </dgm:spPr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75E5BB90-8568-4C47-BE65-20BEFE57E8A2}" type="parTrans" cxnId="{F670E3C3-A294-4B86-A0FD-DD2B4F0A6868}">
      <dgm:prSet/>
      <dgm:spPr/>
      <dgm:t>
        <a:bodyPr/>
        <a:lstStyle/>
        <a:p>
          <a:endParaRPr lang="en-US"/>
        </a:p>
      </dgm:t>
    </dgm:pt>
    <dgm:pt modelId="{2E75FF28-D1AE-4601-B737-9199B8AEC9E8}" type="sibTrans" cxnId="{F670E3C3-A294-4B86-A0FD-DD2B4F0A6868}">
      <dgm:prSet/>
      <dgm:spPr/>
      <dgm:t>
        <a:bodyPr/>
        <a:lstStyle/>
        <a:p>
          <a:endParaRPr lang="en-US"/>
        </a:p>
      </dgm:t>
    </dgm:pt>
    <dgm:pt modelId="{1DC171C3-B256-4A79-ACB2-9D80E4BC8D20}">
      <dgm:prSet phldrT="[Text]"/>
      <dgm:spPr/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A23957C5-659A-4883-BFD0-3683C02FE493}" type="parTrans" cxnId="{7225C6A5-53C6-4219-9158-204255CE721C}">
      <dgm:prSet/>
      <dgm:spPr/>
      <dgm:t>
        <a:bodyPr/>
        <a:lstStyle/>
        <a:p>
          <a:endParaRPr lang="en-US"/>
        </a:p>
      </dgm:t>
    </dgm:pt>
    <dgm:pt modelId="{32BED724-F5D7-41B0-AF39-936A8EC15476}" type="sibTrans" cxnId="{7225C6A5-53C6-4219-9158-204255CE721C}">
      <dgm:prSet/>
      <dgm:spPr/>
      <dgm:t>
        <a:bodyPr/>
        <a:lstStyle/>
        <a:p>
          <a:endParaRPr lang="en-US"/>
        </a:p>
      </dgm:t>
    </dgm:pt>
    <dgm:pt modelId="{FA1F576D-34ED-45EF-AD4C-F62625DA7595}">
      <dgm:prSet phldrT="[Text]"/>
      <dgm:spPr/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9D8B7CDB-6842-40CD-8B59-18FCC699EA28}" type="parTrans" cxnId="{85E95D57-20A8-46E7-9BAB-1BAC747222F2}">
      <dgm:prSet/>
      <dgm:spPr/>
      <dgm:t>
        <a:bodyPr/>
        <a:lstStyle/>
        <a:p>
          <a:endParaRPr lang="en-US"/>
        </a:p>
      </dgm:t>
    </dgm:pt>
    <dgm:pt modelId="{E6B9B46F-AE84-4365-A74F-3E68C91FFC1E}" type="sibTrans" cxnId="{85E95D57-20A8-46E7-9BAB-1BAC747222F2}">
      <dgm:prSet/>
      <dgm:spPr/>
      <dgm:t>
        <a:bodyPr/>
        <a:lstStyle/>
        <a:p>
          <a:endParaRPr lang="en-US"/>
        </a:p>
      </dgm:t>
    </dgm:pt>
    <dgm:pt modelId="{EF5C0D69-CA4C-41F6-96DB-5887B6102A29}">
      <dgm:prSet phldrT="[Text]"/>
      <dgm:spPr/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DF054340-4501-426A-87BD-BB6FF2494A83}" type="parTrans" cxnId="{FF80A70C-B988-4406-A2FF-68693E5C6462}">
      <dgm:prSet/>
      <dgm:spPr/>
      <dgm:t>
        <a:bodyPr/>
        <a:lstStyle/>
        <a:p>
          <a:endParaRPr lang="en-US"/>
        </a:p>
      </dgm:t>
    </dgm:pt>
    <dgm:pt modelId="{438BEA85-35BA-4D8A-A629-16082EFD7A87}" type="sibTrans" cxnId="{FF80A70C-B988-4406-A2FF-68693E5C6462}">
      <dgm:prSet/>
      <dgm:spPr/>
      <dgm:t>
        <a:bodyPr/>
        <a:lstStyle/>
        <a:p>
          <a:endParaRPr lang="en-US"/>
        </a:p>
      </dgm:t>
    </dgm:pt>
    <dgm:pt modelId="{666CCE1A-F459-4F62-94DA-88E3A95213D7}">
      <dgm:prSet phldrT="[Text]"/>
      <dgm:spPr/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2EF77CF3-19C9-44DD-BBCF-B99220266135}" type="parTrans" cxnId="{B41B0983-4804-46ED-9542-148688724954}">
      <dgm:prSet/>
      <dgm:spPr/>
      <dgm:t>
        <a:bodyPr/>
        <a:lstStyle/>
        <a:p>
          <a:endParaRPr lang="en-US"/>
        </a:p>
      </dgm:t>
    </dgm:pt>
    <dgm:pt modelId="{7D1B3B39-CF68-493F-AF1C-1A6CC3928A0D}" type="sibTrans" cxnId="{B41B0983-4804-46ED-9542-148688724954}">
      <dgm:prSet/>
      <dgm:spPr/>
      <dgm:t>
        <a:bodyPr/>
        <a:lstStyle/>
        <a:p>
          <a:endParaRPr lang="en-US"/>
        </a:p>
      </dgm:t>
    </dgm:pt>
    <dgm:pt modelId="{7F8DA696-C968-4FA7-8309-9D47E46A8C97}">
      <dgm:prSet phldrT="[Text]"/>
      <dgm:spPr/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DD043083-63DA-4920-9C09-817D29191173}" type="sibTrans" cxnId="{29ED9CB9-0DB7-4E1E-830C-C5228EE1A864}">
      <dgm:prSet/>
      <dgm:spPr/>
      <dgm:t>
        <a:bodyPr/>
        <a:lstStyle/>
        <a:p>
          <a:endParaRPr lang="en-US"/>
        </a:p>
      </dgm:t>
    </dgm:pt>
    <dgm:pt modelId="{8E991FE5-078D-4B23-85F4-749B1930C692}" type="parTrans" cxnId="{29ED9CB9-0DB7-4E1E-830C-C5228EE1A864}">
      <dgm:prSet/>
      <dgm:spPr/>
      <dgm:t>
        <a:bodyPr/>
        <a:lstStyle/>
        <a:p>
          <a:endParaRPr lang="en-US"/>
        </a:p>
      </dgm:t>
    </dgm:pt>
    <dgm:pt modelId="{6D8FD374-57FA-48FA-9124-C75A25B2E36D}">
      <dgm:prSet phldrT="[Text]"/>
      <dgm:spPr>
        <a:solidFill>
          <a:srgbClr val="FFC000"/>
        </a:solidFill>
      </dgm:spPr>
      <dgm:t>
        <a:bodyPr/>
        <a:lstStyle/>
        <a:p>
          <a:r>
            <a:rPr lang="th-TH" dirty="0"/>
            <a:t> </a:t>
          </a:r>
          <a:endParaRPr lang="en-US" dirty="0"/>
        </a:p>
      </dgm:t>
    </dgm:pt>
    <dgm:pt modelId="{084A326A-72E8-44A4-8676-6C106EC283F6}" type="sibTrans" cxnId="{9EE1D13D-C2E2-43C9-801F-7CE40989E961}">
      <dgm:prSet/>
      <dgm:spPr/>
      <dgm:t>
        <a:bodyPr/>
        <a:lstStyle/>
        <a:p>
          <a:endParaRPr lang="en-US"/>
        </a:p>
      </dgm:t>
    </dgm:pt>
    <dgm:pt modelId="{740A22BF-181D-4F09-BFCE-3FA0D56E5CA0}" type="parTrans" cxnId="{9EE1D13D-C2E2-43C9-801F-7CE40989E961}">
      <dgm:prSet/>
      <dgm:spPr/>
      <dgm:t>
        <a:bodyPr/>
        <a:lstStyle/>
        <a:p>
          <a:endParaRPr lang="en-US"/>
        </a:p>
      </dgm:t>
    </dgm:pt>
    <dgm:pt modelId="{BB399F27-0A6A-4B92-8F2D-352904E1D4AA}" type="pres">
      <dgm:prSet presAssocID="{CFB2A51B-FC06-446C-A157-5E66ACB300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CC980961-8CEE-4B6E-A054-049341C6456A}" type="pres">
      <dgm:prSet presAssocID="{191C7CEF-7FD7-4444-9047-298A2FFB35FD}" presName="Parent" presStyleLbl="node0" presStyleIdx="0" presStyleCnt="1" custLinFactNeighborX="712" custLinFactNeighborY="-1362">
        <dgm:presLayoutVars>
          <dgm:chMax val="6"/>
          <dgm:chPref val="6"/>
        </dgm:presLayoutVars>
      </dgm:prSet>
      <dgm:spPr/>
    </dgm:pt>
    <dgm:pt modelId="{0E82CBB3-BA92-4183-84FD-75E8D67656FD}" type="pres">
      <dgm:prSet presAssocID="{6D8FD374-57FA-48FA-9124-C75A25B2E36D}" presName="Accent1" presStyleCnt="0"/>
      <dgm:spPr/>
    </dgm:pt>
    <dgm:pt modelId="{A1D5D11A-B149-4924-A6FD-CC316961861A}" type="pres">
      <dgm:prSet presAssocID="{6D8FD374-57FA-48FA-9124-C75A25B2E36D}" presName="Accent" presStyleLbl="bgShp" presStyleIdx="0" presStyleCnt="6"/>
      <dgm:spPr/>
    </dgm:pt>
    <dgm:pt modelId="{9B5B33C9-91A5-4CB6-B94C-078170506B7B}" type="pres">
      <dgm:prSet presAssocID="{6D8FD374-57FA-48FA-9124-C75A25B2E36D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E1E33E0-293F-45C8-8347-CBA7153202E9}" type="pres">
      <dgm:prSet presAssocID="{7F8DA696-C968-4FA7-8309-9D47E46A8C97}" presName="Accent2" presStyleCnt="0"/>
      <dgm:spPr/>
    </dgm:pt>
    <dgm:pt modelId="{7FAA43FD-2419-436F-83F7-BE76A475E2A8}" type="pres">
      <dgm:prSet presAssocID="{7F8DA696-C968-4FA7-8309-9D47E46A8C97}" presName="Accent" presStyleLbl="bgShp" presStyleIdx="1" presStyleCnt="6"/>
      <dgm:spPr/>
    </dgm:pt>
    <dgm:pt modelId="{645705ED-84A6-4E7E-955C-0661173E517E}" type="pres">
      <dgm:prSet presAssocID="{7F8DA696-C968-4FA7-8309-9D47E46A8C97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AAEE5F75-581E-4ACF-99AF-995DF3D16BF6}" type="pres">
      <dgm:prSet presAssocID="{1DC171C3-B256-4A79-ACB2-9D80E4BC8D20}" presName="Accent3" presStyleCnt="0"/>
      <dgm:spPr/>
    </dgm:pt>
    <dgm:pt modelId="{BFCCA7C2-4651-4F04-929A-1697E62636C2}" type="pres">
      <dgm:prSet presAssocID="{1DC171C3-B256-4A79-ACB2-9D80E4BC8D20}" presName="Accent" presStyleLbl="bgShp" presStyleIdx="2" presStyleCnt="6"/>
      <dgm:spPr/>
    </dgm:pt>
    <dgm:pt modelId="{CE191C94-9EB5-42E8-A380-CC48FF977E20}" type="pres">
      <dgm:prSet presAssocID="{1DC171C3-B256-4A79-ACB2-9D80E4BC8D20}" presName="Child3" presStyleLbl="node1" presStyleIdx="2" presStyleCnt="6" custLinFactNeighborX="-954" custLinFactNeighborY="1606">
        <dgm:presLayoutVars>
          <dgm:chMax val="0"/>
          <dgm:chPref val="0"/>
          <dgm:bulletEnabled val="1"/>
        </dgm:presLayoutVars>
      </dgm:prSet>
      <dgm:spPr/>
    </dgm:pt>
    <dgm:pt modelId="{0E0ACF57-C0AA-4E58-912F-D0E666E40F51}" type="pres">
      <dgm:prSet presAssocID="{FA1F576D-34ED-45EF-AD4C-F62625DA7595}" presName="Accent4" presStyleCnt="0"/>
      <dgm:spPr/>
    </dgm:pt>
    <dgm:pt modelId="{8777C2A9-9BDD-4B1F-B9EF-479DF918DC3A}" type="pres">
      <dgm:prSet presAssocID="{FA1F576D-34ED-45EF-AD4C-F62625DA7595}" presName="Accent" presStyleLbl="bgShp" presStyleIdx="3" presStyleCnt="6"/>
      <dgm:spPr/>
    </dgm:pt>
    <dgm:pt modelId="{6BB57FD6-6132-4D97-8595-0E6F52DB5368}" type="pres">
      <dgm:prSet presAssocID="{FA1F576D-34ED-45EF-AD4C-F62625DA7595}" presName="Child4" presStyleLbl="node1" presStyleIdx="3" presStyleCnt="6" custLinFactNeighborX="-213" custLinFactNeighborY="-10">
        <dgm:presLayoutVars>
          <dgm:chMax val="0"/>
          <dgm:chPref val="0"/>
          <dgm:bulletEnabled val="1"/>
        </dgm:presLayoutVars>
      </dgm:prSet>
      <dgm:spPr/>
    </dgm:pt>
    <dgm:pt modelId="{7D5034E4-2A59-45D7-B670-38BDE4A4460E}" type="pres">
      <dgm:prSet presAssocID="{EF5C0D69-CA4C-41F6-96DB-5887B6102A29}" presName="Accent5" presStyleCnt="0"/>
      <dgm:spPr/>
    </dgm:pt>
    <dgm:pt modelId="{0A0A0228-FC6F-402F-9C73-9318FEA30D49}" type="pres">
      <dgm:prSet presAssocID="{EF5C0D69-CA4C-41F6-96DB-5887B6102A29}" presName="Accent" presStyleLbl="bgShp" presStyleIdx="4" presStyleCnt="6"/>
      <dgm:spPr/>
    </dgm:pt>
    <dgm:pt modelId="{002B15C1-F62C-4335-BA56-F39C618EF553}" type="pres">
      <dgm:prSet presAssocID="{EF5C0D69-CA4C-41F6-96DB-5887B6102A2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783B2D9D-1A79-4DF0-BA09-97A9660AC3DA}" type="pres">
      <dgm:prSet presAssocID="{666CCE1A-F459-4F62-94DA-88E3A95213D7}" presName="Accent6" presStyleCnt="0"/>
      <dgm:spPr/>
    </dgm:pt>
    <dgm:pt modelId="{3B364692-1390-4B88-97E1-87EC9856B854}" type="pres">
      <dgm:prSet presAssocID="{666CCE1A-F459-4F62-94DA-88E3A95213D7}" presName="Accent" presStyleLbl="bgShp" presStyleIdx="5" presStyleCnt="6"/>
      <dgm:spPr/>
    </dgm:pt>
    <dgm:pt modelId="{D013CB43-FC6F-4EEB-AA92-0D3E1F6998FA}" type="pres">
      <dgm:prSet presAssocID="{666CCE1A-F459-4F62-94DA-88E3A95213D7}" presName="Child6" presStyleLbl="node1" presStyleIdx="5" presStyleCnt="6" custLinFactNeighborX="-1186" custLinFactNeighborY="-1590">
        <dgm:presLayoutVars>
          <dgm:chMax val="0"/>
          <dgm:chPref val="0"/>
          <dgm:bulletEnabled val="1"/>
        </dgm:presLayoutVars>
      </dgm:prSet>
      <dgm:spPr/>
    </dgm:pt>
  </dgm:ptLst>
  <dgm:cxnLst>
    <dgm:cxn modelId="{FF80A70C-B988-4406-A2FF-68693E5C6462}" srcId="{191C7CEF-7FD7-4444-9047-298A2FFB35FD}" destId="{EF5C0D69-CA4C-41F6-96DB-5887B6102A29}" srcOrd="4" destOrd="0" parTransId="{DF054340-4501-426A-87BD-BB6FF2494A83}" sibTransId="{438BEA85-35BA-4D8A-A629-16082EFD7A87}"/>
    <dgm:cxn modelId="{7438251C-4CEB-4FB1-8781-91DFCEF09CF1}" type="presOf" srcId="{6D8FD374-57FA-48FA-9124-C75A25B2E36D}" destId="{9B5B33C9-91A5-4CB6-B94C-078170506B7B}" srcOrd="0" destOrd="0" presId="urn:microsoft.com/office/officeart/2011/layout/HexagonRadial"/>
    <dgm:cxn modelId="{9EE1D13D-C2E2-43C9-801F-7CE40989E961}" srcId="{191C7CEF-7FD7-4444-9047-298A2FFB35FD}" destId="{6D8FD374-57FA-48FA-9124-C75A25B2E36D}" srcOrd="0" destOrd="0" parTransId="{740A22BF-181D-4F09-BFCE-3FA0D56E5CA0}" sibTransId="{084A326A-72E8-44A4-8676-6C106EC283F6}"/>
    <dgm:cxn modelId="{7D47935D-5F80-4DF3-9DFB-FADA9B72541F}" type="presOf" srcId="{EF5C0D69-CA4C-41F6-96DB-5887B6102A29}" destId="{002B15C1-F62C-4335-BA56-F39C618EF553}" srcOrd="0" destOrd="0" presId="urn:microsoft.com/office/officeart/2011/layout/HexagonRadial"/>
    <dgm:cxn modelId="{0D89EB6D-8452-4523-BD9E-AB56EAF52B6C}" type="presOf" srcId="{FA1F576D-34ED-45EF-AD4C-F62625DA7595}" destId="{6BB57FD6-6132-4D97-8595-0E6F52DB5368}" srcOrd="0" destOrd="0" presId="urn:microsoft.com/office/officeart/2011/layout/HexagonRadial"/>
    <dgm:cxn modelId="{85E95D57-20A8-46E7-9BAB-1BAC747222F2}" srcId="{191C7CEF-7FD7-4444-9047-298A2FFB35FD}" destId="{FA1F576D-34ED-45EF-AD4C-F62625DA7595}" srcOrd="3" destOrd="0" parTransId="{9D8B7CDB-6842-40CD-8B59-18FCC699EA28}" sibTransId="{E6B9B46F-AE84-4365-A74F-3E68C91FFC1E}"/>
    <dgm:cxn modelId="{4E39565A-A6C7-4EBF-937E-F0854CB6F5FA}" type="presOf" srcId="{7F8DA696-C968-4FA7-8309-9D47E46A8C97}" destId="{645705ED-84A6-4E7E-955C-0661173E517E}" srcOrd="0" destOrd="0" presId="urn:microsoft.com/office/officeart/2011/layout/HexagonRadial"/>
    <dgm:cxn modelId="{B41B0983-4804-46ED-9542-148688724954}" srcId="{191C7CEF-7FD7-4444-9047-298A2FFB35FD}" destId="{666CCE1A-F459-4F62-94DA-88E3A95213D7}" srcOrd="5" destOrd="0" parTransId="{2EF77CF3-19C9-44DD-BBCF-B99220266135}" sibTransId="{7D1B3B39-CF68-493F-AF1C-1A6CC3928A0D}"/>
    <dgm:cxn modelId="{B1FE058D-F5CF-4912-857A-FE17C75AC22B}" type="presOf" srcId="{666CCE1A-F459-4F62-94DA-88E3A95213D7}" destId="{D013CB43-FC6F-4EEB-AA92-0D3E1F6998FA}" srcOrd="0" destOrd="0" presId="urn:microsoft.com/office/officeart/2011/layout/HexagonRadial"/>
    <dgm:cxn modelId="{5A55FB9B-E367-405D-9E03-61ED53274EBD}" type="presOf" srcId="{191C7CEF-7FD7-4444-9047-298A2FFB35FD}" destId="{CC980961-8CEE-4B6E-A054-049341C6456A}" srcOrd="0" destOrd="0" presId="urn:microsoft.com/office/officeart/2011/layout/HexagonRadial"/>
    <dgm:cxn modelId="{7225C6A5-53C6-4219-9158-204255CE721C}" srcId="{191C7CEF-7FD7-4444-9047-298A2FFB35FD}" destId="{1DC171C3-B256-4A79-ACB2-9D80E4BC8D20}" srcOrd="2" destOrd="0" parTransId="{A23957C5-659A-4883-BFD0-3683C02FE493}" sibTransId="{32BED724-F5D7-41B0-AF39-936A8EC15476}"/>
    <dgm:cxn modelId="{6423F0AC-B8F2-4320-9ED8-7B161221007C}" type="presOf" srcId="{CFB2A51B-FC06-446C-A157-5E66ACB30010}" destId="{BB399F27-0A6A-4B92-8F2D-352904E1D4AA}" srcOrd="0" destOrd="0" presId="urn:microsoft.com/office/officeart/2011/layout/HexagonRadial"/>
    <dgm:cxn modelId="{29ED9CB9-0DB7-4E1E-830C-C5228EE1A864}" srcId="{191C7CEF-7FD7-4444-9047-298A2FFB35FD}" destId="{7F8DA696-C968-4FA7-8309-9D47E46A8C97}" srcOrd="1" destOrd="0" parTransId="{8E991FE5-078D-4B23-85F4-749B1930C692}" sibTransId="{DD043083-63DA-4920-9C09-817D29191173}"/>
    <dgm:cxn modelId="{48DFF7BC-202A-4D93-B9F6-8846C3622729}" type="presOf" srcId="{1DC171C3-B256-4A79-ACB2-9D80E4BC8D20}" destId="{CE191C94-9EB5-42E8-A380-CC48FF977E20}" srcOrd="0" destOrd="0" presId="urn:microsoft.com/office/officeart/2011/layout/HexagonRadial"/>
    <dgm:cxn modelId="{F670E3C3-A294-4B86-A0FD-DD2B4F0A6868}" srcId="{CFB2A51B-FC06-446C-A157-5E66ACB30010}" destId="{191C7CEF-7FD7-4444-9047-298A2FFB35FD}" srcOrd="0" destOrd="0" parTransId="{75E5BB90-8568-4C47-BE65-20BEFE57E8A2}" sibTransId="{2E75FF28-D1AE-4601-B737-9199B8AEC9E8}"/>
    <dgm:cxn modelId="{CCF30E86-4E63-4A14-BABF-3C40818DE928}" type="presParOf" srcId="{BB399F27-0A6A-4B92-8F2D-352904E1D4AA}" destId="{CC980961-8CEE-4B6E-A054-049341C6456A}" srcOrd="0" destOrd="0" presId="urn:microsoft.com/office/officeart/2011/layout/HexagonRadial"/>
    <dgm:cxn modelId="{A7DDBCC0-F4CE-4DFB-9DD0-882B2F9B8973}" type="presParOf" srcId="{BB399F27-0A6A-4B92-8F2D-352904E1D4AA}" destId="{0E82CBB3-BA92-4183-84FD-75E8D67656FD}" srcOrd="1" destOrd="0" presId="urn:microsoft.com/office/officeart/2011/layout/HexagonRadial"/>
    <dgm:cxn modelId="{8C6D5F1D-C04A-488D-8247-D933C00ED067}" type="presParOf" srcId="{0E82CBB3-BA92-4183-84FD-75E8D67656FD}" destId="{A1D5D11A-B149-4924-A6FD-CC316961861A}" srcOrd="0" destOrd="0" presId="urn:microsoft.com/office/officeart/2011/layout/HexagonRadial"/>
    <dgm:cxn modelId="{5533745B-2FCA-4EC7-BAC2-20DCC2B5836C}" type="presParOf" srcId="{BB399F27-0A6A-4B92-8F2D-352904E1D4AA}" destId="{9B5B33C9-91A5-4CB6-B94C-078170506B7B}" srcOrd="2" destOrd="0" presId="urn:microsoft.com/office/officeart/2011/layout/HexagonRadial"/>
    <dgm:cxn modelId="{1E267C11-A3B3-4534-A868-A6379C0304BD}" type="presParOf" srcId="{BB399F27-0A6A-4B92-8F2D-352904E1D4AA}" destId="{0E1E33E0-293F-45C8-8347-CBA7153202E9}" srcOrd="3" destOrd="0" presId="urn:microsoft.com/office/officeart/2011/layout/HexagonRadial"/>
    <dgm:cxn modelId="{4A38266E-9FA1-4CBB-B845-8B1063430782}" type="presParOf" srcId="{0E1E33E0-293F-45C8-8347-CBA7153202E9}" destId="{7FAA43FD-2419-436F-83F7-BE76A475E2A8}" srcOrd="0" destOrd="0" presId="urn:microsoft.com/office/officeart/2011/layout/HexagonRadial"/>
    <dgm:cxn modelId="{D90E0CBB-14C7-4CF5-8556-CE21E3DFF06A}" type="presParOf" srcId="{BB399F27-0A6A-4B92-8F2D-352904E1D4AA}" destId="{645705ED-84A6-4E7E-955C-0661173E517E}" srcOrd="4" destOrd="0" presId="urn:microsoft.com/office/officeart/2011/layout/HexagonRadial"/>
    <dgm:cxn modelId="{F95E3400-80CF-4D17-84AD-757B57DFD080}" type="presParOf" srcId="{BB399F27-0A6A-4B92-8F2D-352904E1D4AA}" destId="{AAEE5F75-581E-4ACF-99AF-995DF3D16BF6}" srcOrd="5" destOrd="0" presId="urn:microsoft.com/office/officeart/2011/layout/HexagonRadial"/>
    <dgm:cxn modelId="{E7B49ED0-6110-4A2F-87D0-61EA47116C47}" type="presParOf" srcId="{AAEE5F75-581E-4ACF-99AF-995DF3D16BF6}" destId="{BFCCA7C2-4651-4F04-929A-1697E62636C2}" srcOrd="0" destOrd="0" presId="urn:microsoft.com/office/officeart/2011/layout/HexagonRadial"/>
    <dgm:cxn modelId="{96BBDC30-D4EE-415F-A000-B2EF33FA9CCE}" type="presParOf" srcId="{BB399F27-0A6A-4B92-8F2D-352904E1D4AA}" destId="{CE191C94-9EB5-42E8-A380-CC48FF977E20}" srcOrd="6" destOrd="0" presId="urn:microsoft.com/office/officeart/2011/layout/HexagonRadial"/>
    <dgm:cxn modelId="{BB550C28-A803-4FDE-AC3D-72DD28F45FC8}" type="presParOf" srcId="{BB399F27-0A6A-4B92-8F2D-352904E1D4AA}" destId="{0E0ACF57-C0AA-4E58-912F-D0E666E40F51}" srcOrd="7" destOrd="0" presId="urn:microsoft.com/office/officeart/2011/layout/HexagonRadial"/>
    <dgm:cxn modelId="{5305B276-D924-448A-AA5E-7D66DEDB5267}" type="presParOf" srcId="{0E0ACF57-C0AA-4E58-912F-D0E666E40F51}" destId="{8777C2A9-9BDD-4B1F-B9EF-479DF918DC3A}" srcOrd="0" destOrd="0" presId="urn:microsoft.com/office/officeart/2011/layout/HexagonRadial"/>
    <dgm:cxn modelId="{C5E7C2AB-B7A2-42A6-89DE-5124E6469F34}" type="presParOf" srcId="{BB399F27-0A6A-4B92-8F2D-352904E1D4AA}" destId="{6BB57FD6-6132-4D97-8595-0E6F52DB5368}" srcOrd="8" destOrd="0" presId="urn:microsoft.com/office/officeart/2011/layout/HexagonRadial"/>
    <dgm:cxn modelId="{2599A3C9-CBD7-4563-9924-5A5ECF32AEB6}" type="presParOf" srcId="{BB399F27-0A6A-4B92-8F2D-352904E1D4AA}" destId="{7D5034E4-2A59-45D7-B670-38BDE4A4460E}" srcOrd="9" destOrd="0" presId="urn:microsoft.com/office/officeart/2011/layout/HexagonRadial"/>
    <dgm:cxn modelId="{705F79B6-CA81-4A05-BB6D-5B0D7C2EB26D}" type="presParOf" srcId="{7D5034E4-2A59-45D7-B670-38BDE4A4460E}" destId="{0A0A0228-FC6F-402F-9C73-9318FEA30D49}" srcOrd="0" destOrd="0" presId="urn:microsoft.com/office/officeart/2011/layout/HexagonRadial"/>
    <dgm:cxn modelId="{3BE71C39-54A9-4836-91C9-8D0FB685BBF4}" type="presParOf" srcId="{BB399F27-0A6A-4B92-8F2D-352904E1D4AA}" destId="{002B15C1-F62C-4335-BA56-F39C618EF553}" srcOrd="10" destOrd="0" presId="urn:microsoft.com/office/officeart/2011/layout/HexagonRadial"/>
    <dgm:cxn modelId="{06F37349-021E-4D80-834E-381240B5B05A}" type="presParOf" srcId="{BB399F27-0A6A-4B92-8F2D-352904E1D4AA}" destId="{783B2D9D-1A79-4DF0-BA09-97A9660AC3DA}" srcOrd="11" destOrd="0" presId="urn:microsoft.com/office/officeart/2011/layout/HexagonRadial"/>
    <dgm:cxn modelId="{BFCFA359-A944-4759-9A31-EF652793C759}" type="presParOf" srcId="{783B2D9D-1A79-4DF0-BA09-97A9660AC3DA}" destId="{3B364692-1390-4B88-97E1-87EC9856B854}" srcOrd="0" destOrd="0" presId="urn:microsoft.com/office/officeart/2011/layout/HexagonRadial"/>
    <dgm:cxn modelId="{54FEA3E5-B422-4B41-9448-800CAC38E6E6}" type="presParOf" srcId="{BB399F27-0A6A-4B92-8F2D-352904E1D4AA}" destId="{D013CB43-FC6F-4EEB-AA92-0D3E1F6998FA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880B86-E74F-42C1-AFDF-B6A2C324FF30}" type="doc">
      <dgm:prSet loTypeId="urn:microsoft.com/office/officeart/2005/8/layout/gear1" loCatId="cycle" qsTypeId="urn:microsoft.com/office/officeart/2005/8/quickstyle/simple4" qsCatId="simple" csTypeId="urn:microsoft.com/office/officeart/2005/8/colors/colorful4" csCatId="colorful" phldr="1"/>
      <dgm:spPr/>
    </dgm:pt>
    <dgm:pt modelId="{6C25213F-059B-4FDE-BCCB-9E0869C073ED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RM</a:t>
          </a:r>
        </a:p>
        <a:p>
          <a:r>
            <a:rPr lang="en-US" sz="20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(Research Management)</a:t>
          </a:r>
        </a:p>
      </dgm:t>
    </dgm:pt>
    <dgm:pt modelId="{BEF678D3-E8CB-43C6-9569-3F1D042DBC07}" type="parTrans" cxnId="{37670C7A-078E-47D6-B351-14F609450242}">
      <dgm:prSet/>
      <dgm:spPr/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A66D37F6-4E89-4A0F-8537-706461A753CB}" type="sibTrans" cxnId="{37670C7A-078E-47D6-B351-14F609450242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CF67781A-997B-4A9A-877C-A476112B0D2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RU</a:t>
          </a:r>
        </a:p>
        <a:p>
          <a:r>
            <a:rPr lang="en-US" sz="2400" b="1" dirty="0">
              <a:latin typeface="JasmineUPC" panose="02020603050405020304" pitchFamily="18" charset="-34"/>
              <a:cs typeface="JasmineUPC" panose="02020603050405020304" pitchFamily="18" charset="-34"/>
            </a:rPr>
            <a:t>(Research Utilization)</a:t>
          </a:r>
        </a:p>
      </dgm:t>
    </dgm:pt>
    <dgm:pt modelId="{FD33ABBB-FD5A-4793-B01F-BF91A3466F3D}" type="parTrans" cxnId="{3EB2101F-ADC5-48E2-9155-76CA26339241}">
      <dgm:prSet/>
      <dgm:spPr/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C0F58097-2DEF-4302-8DAA-C4AD77118B7F}" type="sibTrans" cxnId="{3EB2101F-ADC5-48E2-9155-76CA26339241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74C76952-9BE9-4CCD-B39E-D1CFEFF7BF5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Research</a:t>
          </a:r>
        </a:p>
      </dgm:t>
    </dgm:pt>
    <dgm:pt modelId="{CC3E1113-7B66-4EC0-B024-4E03E5B2369E}" type="parTrans" cxnId="{C8782C45-3E5A-4941-8DBD-8BB77336A5FC}">
      <dgm:prSet/>
      <dgm:spPr/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1FE1189A-8DC6-40A1-A163-B9951705C192}" type="sibTrans" cxnId="{C8782C45-3E5A-4941-8DBD-8BB77336A5FC}">
      <dgm:prSet/>
      <dgm:spPr>
        <a:solidFill>
          <a:srgbClr val="002060"/>
        </a:solidFill>
      </dgm:spPr>
      <dgm:t>
        <a:bodyPr/>
        <a:lstStyle/>
        <a:p>
          <a:endParaRPr lang="en-US" sz="3200" b="1">
            <a:latin typeface="JasmineUPC" panose="02020603050405020304" pitchFamily="18" charset="-34"/>
            <a:cs typeface="JasmineUPC" panose="02020603050405020304" pitchFamily="18" charset="-34"/>
          </a:endParaRPr>
        </a:p>
      </dgm:t>
    </dgm:pt>
    <dgm:pt modelId="{86F0D647-B07E-41E8-9572-733EF670B2D0}" type="pres">
      <dgm:prSet presAssocID="{24880B86-E74F-42C1-AFDF-B6A2C324FF30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EEC001D-F438-4BEE-AD9D-8C617AAFB27C}" type="pres">
      <dgm:prSet presAssocID="{74C76952-9BE9-4CCD-B39E-D1CFEFF7BF52}" presName="gear1" presStyleLbl="node1" presStyleIdx="0" presStyleCnt="3" custScaleX="85351" custScaleY="83532">
        <dgm:presLayoutVars>
          <dgm:chMax val="1"/>
          <dgm:bulletEnabled val="1"/>
        </dgm:presLayoutVars>
      </dgm:prSet>
      <dgm:spPr/>
    </dgm:pt>
    <dgm:pt modelId="{57DD6487-7307-4BB8-B1E7-ADB0F1D9984E}" type="pres">
      <dgm:prSet presAssocID="{74C76952-9BE9-4CCD-B39E-D1CFEFF7BF52}" presName="gear1srcNode" presStyleLbl="node1" presStyleIdx="0" presStyleCnt="3"/>
      <dgm:spPr/>
    </dgm:pt>
    <dgm:pt modelId="{C6E1D9D3-0D21-4452-AB6A-FFC328DF4E44}" type="pres">
      <dgm:prSet presAssocID="{74C76952-9BE9-4CCD-B39E-D1CFEFF7BF52}" presName="gear1dstNode" presStyleLbl="node1" presStyleIdx="0" presStyleCnt="3"/>
      <dgm:spPr/>
    </dgm:pt>
    <dgm:pt modelId="{9C9D196E-1A8B-40D8-803F-BE86F6D34594}" type="pres">
      <dgm:prSet presAssocID="{6C25213F-059B-4FDE-BCCB-9E0869C073ED}" presName="gear2" presStyleLbl="node1" presStyleIdx="1" presStyleCnt="3" custScaleX="115682" custScaleY="112270">
        <dgm:presLayoutVars>
          <dgm:chMax val="1"/>
          <dgm:bulletEnabled val="1"/>
        </dgm:presLayoutVars>
      </dgm:prSet>
      <dgm:spPr/>
    </dgm:pt>
    <dgm:pt modelId="{CBA7233D-8F7D-4C40-BD74-FF69341EAF59}" type="pres">
      <dgm:prSet presAssocID="{6C25213F-059B-4FDE-BCCB-9E0869C073ED}" presName="gear2srcNode" presStyleLbl="node1" presStyleIdx="1" presStyleCnt="3"/>
      <dgm:spPr/>
    </dgm:pt>
    <dgm:pt modelId="{DE7B057A-ACD1-4FB4-95CC-CBF091EF2E63}" type="pres">
      <dgm:prSet presAssocID="{6C25213F-059B-4FDE-BCCB-9E0869C073ED}" presName="gear2dstNode" presStyleLbl="node1" presStyleIdx="1" presStyleCnt="3"/>
      <dgm:spPr/>
    </dgm:pt>
    <dgm:pt modelId="{BFA50585-F95C-4728-8D84-A4034E04D2C5}" type="pres">
      <dgm:prSet presAssocID="{CF67781A-997B-4A9A-877C-A476112B0D22}" presName="gear3" presStyleLbl="node1" presStyleIdx="2" presStyleCnt="3" custScaleX="116777" custScaleY="108081"/>
      <dgm:spPr/>
    </dgm:pt>
    <dgm:pt modelId="{EEEC2D9C-2411-4752-B1DB-2CF0C371B48B}" type="pres">
      <dgm:prSet presAssocID="{CF67781A-997B-4A9A-877C-A476112B0D22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CC6B6AD-63EF-42CD-950A-66D78CD59A83}" type="pres">
      <dgm:prSet presAssocID="{CF67781A-997B-4A9A-877C-A476112B0D22}" presName="gear3srcNode" presStyleLbl="node1" presStyleIdx="2" presStyleCnt="3"/>
      <dgm:spPr/>
    </dgm:pt>
    <dgm:pt modelId="{E94E9561-6F14-484E-AD83-B06BB50C303F}" type="pres">
      <dgm:prSet presAssocID="{CF67781A-997B-4A9A-877C-A476112B0D22}" presName="gear3dstNode" presStyleLbl="node1" presStyleIdx="2" presStyleCnt="3"/>
      <dgm:spPr/>
    </dgm:pt>
    <dgm:pt modelId="{2AB0400C-2FCC-4B85-8478-66250B52605A}" type="pres">
      <dgm:prSet presAssocID="{1FE1189A-8DC6-40A1-A163-B9951705C192}" presName="connector1" presStyleLbl="sibTrans2D1" presStyleIdx="0" presStyleCnt="3" custScaleX="76914" custScaleY="82167" custLinFactNeighborX="-168" custLinFactNeighborY="1175"/>
      <dgm:spPr/>
    </dgm:pt>
    <dgm:pt modelId="{B7660ED8-C51F-4E4D-9347-69F5D24EE0FE}" type="pres">
      <dgm:prSet presAssocID="{A66D37F6-4E89-4A0F-8537-706461A753CB}" presName="connector2" presStyleLbl="sibTrans2D1" presStyleIdx="1" presStyleCnt="3"/>
      <dgm:spPr/>
    </dgm:pt>
    <dgm:pt modelId="{7EB146E6-CDAB-4F62-A6E6-3C249C1C9A1E}" type="pres">
      <dgm:prSet presAssocID="{C0F58097-2DEF-4302-8DAA-C4AD77118B7F}" presName="connector3" presStyleLbl="sibTrans2D1" presStyleIdx="2" presStyleCnt="3"/>
      <dgm:spPr/>
    </dgm:pt>
  </dgm:ptLst>
  <dgm:cxnLst>
    <dgm:cxn modelId="{FA8C2003-164E-4247-855C-EBB235E343BC}" type="presOf" srcId="{C0F58097-2DEF-4302-8DAA-C4AD77118B7F}" destId="{7EB146E6-CDAB-4F62-A6E6-3C249C1C9A1E}" srcOrd="0" destOrd="0" presId="urn:microsoft.com/office/officeart/2005/8/layout/gear1"/>
    <dgm:cxn modelId="{CFFA830B-A1E5-4B4C-A271-A8BC5E9C9F93}" type="presOf" srcId="{74C76952-9BE9-4CCD-B39E-D1CFEFF7BF52}" destId="{AEEC001D-F438-4BEE-AD9D-8C617AAFB27C}" srcOrd="0" destOrd="0" presId="urn:microsoft.com/office/officeart/2005/8/layout/gear1"/>
    <dgm:cxn modelId="{6E6C901E-D4A4-4BBC-A723-C57A580D9518}" type="presOf" srcId="{A66D37F6-4E89-4A0F-8537-706461A753CB}" destId="{B7660ED8-C51F-4E4D-9347-69F5D24EE0FE}" srcOrd="0" destOrd="0" presId="urn:microsoft.com/office/officeart/2005/8/layout/gear1"/>
    <dgm:cxn modelId="{3EB2101F-ADC5-48E2-9155-76CA26339241}" srcId="{24880B86-E74F-42C1-AFDF-B6A2C324FF30}" destId="{CF67781A-997B-4A9A-877C-A476112B0D22}" srcOrd="2" destOrd="0" parTransId="{FD33ABBB-FD5A-4793-B01F-BF91A3466F3D}" sibTransId="{C0F58097-2DEF-4302-8DAA-C4AD77118B7F}"/>
    <dgm:cxn modelId="{D9866322-A6B1-4619-AA88-37B49E0E9254}" type="presOf" srcId="{CF67781A-997B-4A9A-877C-A476112B0D22}" destId="{BFA50585-F95C-4728-8D84-A4034E04D2C5}" srcOrd="0" destOrd="0" presId="urn:microsoft.com/office/officeart/2005/8/layout/gear1"/>
    <dgm:cxn modelId="{C8782C45-3E5A-4941-8DBD-8BB77336A5FC}" srcId="{24880B86-E74F-42C1-AFDF-B6A2C324FF30}" destId="{74C76952-9BE9-4CCD-B39E-D1CFEFF7BF52}" srcOrd="0" destOrd="0" parTransId="{CC3E1113-7B66-4EC0-B024-4E03E5B2369E}" sibTransId="{1FE1189A-8DC6-40A1-A163-B9951705C192}"/>
    <dgm:cxn modelId="{988F4E4D-6A9A-443B-A7F1-7155220B773B}" type="presOf" srcId="{6C25213F-059B-4FDE-BCCB-9E0869C073ED}" destId="{DE7B057A-ACD1-4FB4-95CC-CBF091EF2E63}" srcOrd="2" destOrd="0" presId="urn:microsoft.com/office/officeart/2005/8/layout/gear1"/>
    <dgm:cxn modelId="{37670C7A-078E-47D6-B351-14F609450242}" srcId="{24880B86-E74F-42C1-AFDF-B6A2C324FF30}" destId="{6C25213F-059B-4FDE-BCCB-9E0869C073ED}" srcOrd="1" destOrd="0" parTransId="{BEF678D3-E8CB-43C6-9569-3F1D042DBC07}" sibTransId="{A66D37F6-4E89-4A0F-8537-706461A753CB}"/>
    <dgm:cxn modelId="{50F0667C-034D-41AC-B180-6F4F76CB33B5}" type="presOf" srcId="{74C76952-9BE9-4CCD-B39E-D1CFEFF7BF52}" destId="{57DD6487-7307-4BB8-B1E7-ADB0F1D9984E}" srcOrd="1" destOrd="0" presId="urn:microsoft.com/office/officeart/2005/8/layout/gear1"/>
    <dgm:cxn modelId="{C6B0B38B-3BA9-4E1A-9514-44516A787F20}" type="presOf" srcId="{CF67781A-997B-4A9A-877C-A476112B0D22}" destId="{7CC6B6AD-63EF-42CD-950A-66D78CD59A83}" srcOrd="2" destOrd="0" presId="urn:microsoft.com/office/officeart/2005/8/layout/gear1"/>
    <dgm:cxn modelId="{A36A6DBE-0AC3-4549-8B62-713EE4A45B6C}" type="presOf" srcId="{CF67781A-997B-4A9A-877C-A476112B0D22}" destId="{EEEC2D9C-2411-4752-B1DB-2CF0C371B48B}" srcOrd="1" destOrd="0" presId="urn:microsoft.com/office/officeart/2005/8/layout/gear1"/>
    <dgm:cxn modelId="{2045C5BF-31C8-4581-A949-80F4FA1A5422}" type="presOf" srcId="{6C25213F-059B-4FDE-BCCB-9E0869C073ED}" destId="{CBA7233D-8F7D-4C40-BD74-FF69341EAF59}" srcOrd="1" destOrd="0" presId="urn:microsoft.com/office/officeart/2005/8/layout/gear1"/>
    <dgm:cxn modelId="{315C07C1-862C-48DB-B0DE-DBCF92B5A1C0}" type="presOf" srcId="{24880B86-E74F-42C1-AFDF-B6A2C324FF30}" destId="{86F0D647-B07E-41E8-9572-733EF670B2D0}" srcOrd="0" destOrd="0" presId="urn:microsoft.com/office/officeart/2005/8/layout/gear1"/>
    <dgm:cxn modelId="{FAD2FCDC-3E5E-48ED-A19F-85372BEE7E5D}" type="presOf" srcId="{1FE1189A-8DC6-40A1-A163-B9951705C192}" destId="{2AB0400C-2FCC-4B85-8478-66250B52605A}" srcOrd="0" destOrd="0" presId="urn:microsoft.com/office/officeart/2005/8/layout/gear1"/>
    <dgm:cxn modelId="{301B7FED-6755-46E9-AC96-AF520246618D}" type="presOf" srcId="{6C25213F-059B-4FDE-BCCB-9E0869C073ED}" destId="{9C9D196E-1A8B-40D8-803F-BE86F6D34594}" srcOrd="0" destOrd="0" presId="urn:microsoft.com/office/officeart/2005/8/layout/gear1"/>
    <dgm:cxn modelId="{A6C2F4F5-F293-4115-A066-311C7EA0D1EF}" type="presOf" srcId="{CF67781A-997B-4A9A-877C-A476112B0D22}" destId="{E94E9561-6F14-484E-AD83-B06BB50C303F}" srcOrd="3" destOrd="0" presId="urn:microsoft.com/office/officeart/2005/8/layout/gear1"/>
    <dgm:cxn modelId="{39331DFE-22F2-42F9-B90D-31024E886158}" type="presOf" srcId="{74C76952-9BE9-4CCD-B39E-D1CFEFF7BF52}" destId="{C6E1D9D3-0D21-4452-AB6A-FFC328DF4E44}" srcOrd="2" destOrd="0" presId="urn:microsoft.com/office/officeart/2005/8/layout/gear1"/>
    <dgm:cxn modelId="{6E4C5311-7B88-4796-B326-225CACEF3FCC}" type="presParOf" srcId="{86F0D647-B07E-41E8-9572-733EF670B2D0}" destId="{AEEC001D-F438-4BEE-AD9D-8C617AAFB27C}" srcOrd="0" destOrd="0" presId="urn:microsoft.com/office/officeart/2005/8/layout/gear1"/>
    <dgm:cxn modelId="{B0027275-A64B-460C-9AEC-5C4F907D4953}" type="presParOf" srcId="{86F0D647-B07E-41E8-9572-733EF670B2D0}" destId="{57DD6487-7307-4BB8-B1E7-ADB0F1D9984E}" srcOrd="1" destOrd="0" presId="urn:microsoft.com/office/officeart/2005/8/layout/gear1"/>
    <dgm:cxn modelId="{58F54511-6732-466D-9C59-1B052CAE3C8E}" type="presParOf" srcId="{86F0D647-B07E-41E8-9572-733EF670B2D0}" destId="{C6E1D9D3-0D21-4452-AB6A-FFC328DF4E44}" srcOrd="2" destOrd="0" presId="urn:microsoft.com/office/officeart/2005/8/layout/gear1"/>
    <dgm:cxn modelId="{F6869008-60B3-4D36-9C56-2077B33FDF7B}" type="presParOf" srcId="{86F0D647-B07E-41E8-9572-733EF670B2D0}" destId="{9C9D196E-1A8B-40D8-803F-BE86F6D34594}" srcOrd="3" destOrd="0" presId="urn:microsoft.com/office/officeart/2005/8/layout/gear1"/>
    <dgm:cxn modelId="{D35241D6-1310-4B9D-B5EE-06F7F2F474C0}" type="presParOf" srcId="{86F0D647-B07E-41E8-9572-733EF670B2D0}" destId="{CBA7233D-8F7D-4C40-BD74-FF69341EAF59}" srcOrd="4" destOrd="0" presId="urn:microsoft.com/office/officeart/2005/8/layout/gear1"/>
    <dgm:cxn modelId="{81C0F7DC-33DB-43ED-ACD6-E07777798E64}" type="presParOf" srcId="{86F0D647-B07E-41E8-9572-733EF670B2D0}" destId="{DE7B057A-ACD1-4FB4-95CC-CBF091EF2E63}" srcOrd="5" destOrd="0" presId="urn:microsoft.com/office/officeart/2005/8/layout/gear1"/>
    <dgm:cxn modelId="{33EBA1A4-1D0B-4998-998A-5EC8CB13BEB0}" type="presParOf" srcId="{86F0D647-B07E-41E8-9572-733EF670B2D0}" destId="{BFA50585-F95C-4728-8D84-A4034E04D2C5}" srcOrd="6" destOrd="0" presId="urn:microsoft.com/office/officeart/2005/8/layout/gear1"/>
    <dgm:cxn modelId="{B02D9E3D-0E71-4072-B9D9-61F0D1E87312}" type="presParOf" srcId="{86F0D647-B07E-41E8-9572-733EF670B2D0}" destId="{EEEC2D9C-2411-4752-B1DB-2CF0C371B48B}" srcOrd="7" destOrd="0" presId="urn:microsoft.com/office/officeart/2005/8/layout/gear1"/>
    <dgm:cxn modelId="{FC286643-36C5-48AE-AFE6-5C86A5B973CD}" type="presParOf" srcId="{86F0D647-B07E-41E8-9572-733EF670B2D0}" destId="{7CC6B6AD-63EF-42CD-950A-66D78CD59A83}" srcOrd="8" destOrd="0" presId="urn:microsoft.com/office/officeart/2005/8/layout/gear1"/>
    <dgm:cxn modelId="{E5D1280B-7024-4BC8-93E1-AE9B881AF720}" type="presParOf" srcId="{86F0D647-B07E-41E8-9572-733EF670B2D0}" destId="{E94E9561-6F14-484E-AD83-B06BB50C303F}" srcOrd="9" destOrd="0" presId="urn:microsoft.com/office/officeart/2005/8/layout/gear1"/>
    <dgm:cxn modelId="{BB5C2636-F4E3-40FF-967B-9E7BDAB04688}" type="presParOf" srcId="{86F0D647-B07E-41E8-9572-733EF670B2D0}" destId="{2AB0400C-2FCC-4B85-8478-66250B52605A}" srcOrd="10" destOrd="0" presId="urn:microsoft.com/office/officeart/2005/8/layout/gear1"/>
    <dgm:cxn modelId="{74902550-2FFB-45B4-9EE1-84B3BBD9130C}" type="presParOf" srcId="{86F0D647-B07E-41E8-9572-733EF670B2D0}" destId="{B7660ED8-C51F-4E4D-9347-69F5D24EE0FE}" srcOrd="11" destOrd="0" presId="urn:microsoft.com/office/officeart/2005/8/layout/gear1"/>
    <dgm:cxn modelId="{397EFA19-1177-47DA-8EC7-720C83CA7C75}" type="presParOf" srcId="{86F0D647-B07E-41E8-9572-733EF670B2D0}" destId="{7EB146E6-CDAB-4F62-A6E6-3C249C1C9A1E}" srcOrd="12" destOrd="0" presId="urn:microsoft.com/office/officeart/2005/8/layout/gear1"/>
  </dgm:cxnLst>
  <dgm:bg>
    <a:gradFill flip="none" rotWithShape="1">
      <a:gsLst>
        <a:gs pos="0">
          <a:srgbClr val="E9F2F9"/>
        </a:gs>
        <a:gs pos="0">
          <a:schemeClr val="accent1">
            <a:lumMod val="5000"/>
            <a:lumOff val="95000"/>
          </a:schemeClr>
        </a:gs>
        <a:gs pos="32000">
          <a:schemeClr val="accent6">
            <a:lumMod val="20000"/>
            <a:lumOff val="80000"/>
          </a:schemeClr>
        </a:gs>
        <a:gs pos="100000">
          <a:srgbClr val="C5DCF0"/>
        </a:gs>
        <a:gs pos="100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FD1C29-47A6-4333-BC2D-37E6F5B6705D}" type="doc">
      <dgm:prSet loTypeId="urn:microsoft.com/office/officeart/2009/layout/CircleArrowProcess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B76BC7-0EE3-4B48-B024-4A3BE85A3B2B}">
      <dgm:prSet phldrT="[Text]" custT="1"/>
      <dgm:spPr/>
      <dgm:t>
        <a:bodyPr/>
        <a:lstStyle/>
        <a:p>
          <a:r>
            <a:rPr lang="th-TH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งานวิจัย 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r>
            <a: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(Research)</a:t>
          </a:r>
        </a:p>
      </dgm:t>
    </dgm:pt>
    <dgm:pt modelId="{A04F9EC5-0370-4F80-9885-32CD280A3C53}" type="parTrans" cxnId="{DBF22248-7490-4945-98CF-309724336518}">
      <dgm:prSet/>
      <dgm:spPr/>
      <dgm:t>
        <a:bodyPr/>
        <a:lstStyle/>
        <a:p>
          <a:endParaRPr lang="en-US"/>
        </a:p>
      </dgm:t>
    </dgm:pt>
    <dgm:pt modelId="{9768D13E-28BF-46AC-9802-CD740A59BDF5}" type="sibTrans" cxnId="{DBF22248-7490-4945-98CF-309724336518}">
      <dgm:prSet/>
      <dgm:spPr/>
      <dgm:t>
        <a:bodyPr/>
        <a:lstStyle/>
        <a:p>
          <a:endParaRPr lang="en-US"/>
        </a:p>
      </dgm:t>
    </dgm:pt>
    <dgm:pt modelId="{836A2544-6F57-47FD-A7EF-3FA0140ACACF}">
      <dgm:prSet phldrT="[Text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การผลักดันการใช้ประโยชน์ 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(Research Management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&amp; Research Utilization)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B9C1027-A707-427F-A8DB-2C159E296C42}" type="parTrans" cxnId="{C6DF7DF9-4CC7-429B-8918-3DCEC4CCB6FC}">
      <dgm:prSet/>
      <dgm:spPr/>
      <dgm:t>
        <a:bodyPr/>
        <a:lstStyle/>
        <a:p>
          <a:endParaRPr lang="en-US"/>
        </a:p>
      </dgm:t>
    </dgm:pt>
    <dgm:pt modelId="{B2D4D76C-4B2B-4ECD-899B-1E83A22886E1}" type="sibTrans" cxnId="{C6DF7DF9-4CC7-429B-8918-3DCEC4CCB6FC}">
      <dgm:prSet/>
      <dgm:spPr/>
      <dgm:t>
        <a:bodyPr/>
        <a:lstStyle/>
        <a:p>
          <a:endParaRPr lang="en-US"/>
        </a:p>
      </dgm:t>
    </dgm:pt>
    <dgm:pt modelId="{AC889C54-23A2-4066-9CB9-6B2145457D38}">
      <dgm:prSet phldrT="[Text]"/>
      <dgm:spPr/>
      <dgm:t>
        <a:bodyPr/>
        <a:lstStyle/>
        <a:p>
          <a:r>
            <a: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รูปแบบของการผลักดันสู่การเผยแพร่สู่สาธารณะ</a:t>
          </a:r>
        </a:p>
      </dgm:t>
    </dgm:pt>
    <dgm:pt modelId="{048AF7E9-07FD-41D8-B26A-125303D8AF17}" type="parTrans" cxnId="{5445D2B6-DC62-4F63-B906-1747ED8ACC78}">
      <dgm:prSet/>
      <dgm:spPr/>
      <dgm:t>
        <a:bodyPr/>
        <a:lstStyle/>
        <a:p>
          <a:endParaRPr lang="en-US"/>
        </a:p>
      </dgm:t>
    </dgm:pt>
    <dgm:pt modelId="{0796F206-622F-47E0-937D-0FEB22B4F83F}" type="sibTrans" cxnId="{5445D2B6-DC62-4F63-B906-1747ED8ACC78}">
      <dgm:prSet/>
      <dgm:spPr/>
      <dgm:t>
        <a:bodyPr/>
        <a:lstStyle/>
        <a:p>
          <a:endParaRPr lang="en-US"/>
        </a:p>
      </dgm:t>
    </dgm:pt>
    <dgm:pt modelId="{AE2086BD-2882-471C-B3BC-CF76D04B25F9}" type="pres">
      <dgm:prSet presAssocID="{D8FD1C29-47A6-4333-BC2D-37E6F5B6705D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D52063C0-B7CC-4023-9A9D-D80383861F6A}" type="pres">
      <dgm:prSet presAssocID="{43B76BC7-0EE3-4B48-B024-4A3BE85A3B2B}" presName="Accent1" presStyleCnt="0"/>
      <dgm:spPr/>
    </dgm:pt>
    <dgm:pt modelId="{6B3191D4-CBB1-4B7D-AE8F-D0A7119EF08D}" type="pres">
      <dgm:prSet presAssocID="{43B76BC7-0EE3-4B48-B024-4A3BE85A3B2B}" presName="Accent" presStyleLbl="node1" presStyleIdx="0" presStyleCnt="3"/>
      <dgm:spPr/>
    </dgm:pt>
    <dgm:pt modelId="{ABCD7EE1-079C-47DC-A705-1E6C15ADF4BE}" type="pres">
      <dgm:prSet presAssocID="{43B76BC7-0EE3-4B48-B024-4A3BE85A3B2B}" presName="Parent1" presStyleLbl="revTx" presStyleIdx="0" presStyleCnt="3" custLinFactNeighborX="178" custLinFactNeighborY="-20778">
        <dgm:presLayoutVars>
          <dgm:chMax val="1"/>
          <dgm:chPref val="1"/>
          <dgm:bulletEnabled val="1"/>
        </dgm:presLayoutVars>
      </dgm:prSet>
      <dgm:spPr/>
    </dgm:pt>
    <dgm:pt modelId="{D5A42F5B-8CBF-4AA0-B9B9-9DB64CFEF784}" type="pres">
      <dgm:prSet presAssocID="{836A2544-6F57-47FD-A7EF-3FA0140ACACF}" presName="Accent2" presStyleCnt="0"/>
      <dgm:spPr/>
    </dgm:pt>
    <dgm:pt modelId="{9EFC0B51-985F-468A-84DE-C803CED14FB1}" type="pres">
      <dgm:prSet presAssocID="{836A2544-6F57-47FD-A7EF-3FA0140ACACF}" presName="Accent" presStyleLbl="node1" presStyleIdx="1" presStyleCnt="3"/>
      <dgm:spPr/>
    </dgm:pt>
    <dgm:pt modelId="{91A8580F-A890-45CD-89A6-8578CC489CBE}" type="pres">
      <dgm:prSet presAssocID="{836A2544-6F57-47FD-A7EF-3FA0140ACACF}" presName="Parent2" presStyleLbl="revTx" presStyleIdx="1" presStyleCnt="3" custScaleX="162125" custScaleY="350568" custLinFactNeighborX="1886" custLinFactNeighborY="25277">
        <dgm:presLayoutVars>
          <dgm:chMax val="1"/>
          <dgm:chPref val="1"/>
          <dgm:bulletEnabled val="1"/>
        </dgm:presLayoutVars>
      </dgm:prSet>
      <dgm:spPr/>
    </dgm:pt>
    <dgm:pt modelId="{206E6D2E-5063-4264-B2BC-C653DD3F5DDE}" type="pres">
      <dgm:prSet presAssocID="{AC889C54-23A2-4066-9CB9-6B2145457D38}" presName="Accent3" presStyleCnt="0"/>
      <dgm:spPr/>
    </dgm:pt>
    <dgm:pt modelId="{50DB05EE-5024-4E11-B3A7-E874CCA1364A}" type="pres">
      <dgm:prSet presAssocID="{AC889C54-23A2-4066-9CB9-6B2145457D38}" presName="Accent" presStyleLbl="node1" presStyleIdx="2" presStyleCnt="3"/>
      <dgm:spPr/>
    </dgm:pt>
    <dgm:pt modelId="{7E5FBB22-7225-43FA-AC3A-2A5C711A83A6}" type="pres">
      <dgm:prSet presAssocID="{AC889C54-23A2-4066-9CB9-6B2145457D3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DBF22248-7490-4945-98CF-309724336518}" srcId="{D8FD1C29-47A6-4333-BC2D-37E6F5B6705D}" destId="{43B76BC7-0EE3-4B48-B024-4A3BE85A3B2B}" srcOrd="0" destOrd="0" parTransId="{A04F9EC5-0370-4F80-9885-32CD280A3C53}" sibTransId="{9768D13E-28BF-46AC-9802-CD740A59BDF5}"/>
    <dgm:cxn modelId="{B9A84F83-1C3C-42CD-A2BA-E3EEF2316432}" type="presOf" srcId="{D8FD1C29-47A6-4333-BC2D-37E6F5B6705D}" destId="{AE2086BD-2882-471C-B3BC-CF76D04B25F9}" srcOrd="0" destOrd="0" presId="urn:microsoft.com/office/officeart/2009/layout/CircleArrowProcess"/>
    <dgm:cxn modelId="{12396597-AC3E-4B96-96DE-8A6955D9863D}" type="presOf" srcId="{43B76BC7-0EE3-4B48-B024-4A3BE85A3B2B}" destId="{ABCD7EE1-079C-47DC-A705-1E6C15ADF4BE}" srcOrd="0" destOrd="0" presId="urn:microsoft.com/office/officeart/2009/layout/CircleArrowProcess"/>
    <dgm:cxn modelId="{5E7A53B2-A494-4C1C-9FBF-383F53687C46}" type="presOf" srcId="{AC889C54-23A2-4066-9CB9-6B2145457D38}" destId="{7E5FBB22-7225-43FA-AC3A-2A5C711A83A6}" srcOrd="0" destOrd="0" presId="urn:microsoft.com/office/officeart/2009/layout/CircleArrowProcess"/>
    <dgm:cxn modelId="{5445D2B6-DC62-4F63-B906-1747ED8ACC78}" srcId="{D8FD1C29-47A6-4333-BC2D-37E6F5B6705D}" destId="{AC889C54-23A2-4066-9CB9-6B2145457D38}" srcOrd="2" destOrd="0" parTransId="{048AF7E9-07FD-41D8-B26A-125303D8AF17}" sibTransId="{0796F206-622F-47E0-937D-0FEB22B4F83F}"/>
    <dgm:cxn modelId="{F9AB05E5-5CE0-4327-89D1-F41F6B3F6658}" type="presOf" srcId="{836A2544-6F57-47FD-A7EF-3FA0140ACACF}" destId="{91A8580F-A890-45CD-89A6-8578CC489CBE}" srcOrd="0" destOrd="0" presId="urn:microsoft.com/office/officeart/2009/layout/CircleArrowProcess"/>
    <dgm:cxn modelId="{C6DF7DF9-4CC7-429B-8918-3DCEC4CCB6FC}" srcId="{D8FD1C29-47A6-4333-BC2D-37E6F5B6705D}" destId="{836A2544-6F57-47FD-A7EF-3FA0140ACACF}" srcOrd="1" destOrd="0" parTransId="{3B9C1027-A707-427F-A8DB-2C159E296C42}" sibTransId="{B2D4D76C-4B2B-4ECD-899B-1E83A22886E1}"/>
    <dgm:cxn modelId="{27D01CD4-C182-483B-8044-21FBEB62C968}" type="presParOf" srcId="{AE2086BD-2882-471C-B3BC-CF76D04B25F9}" destId="{D52063C0-B7CC-4023-9A9D-D80383861F6A}" srcOrd="0" destOrd="0" presId="urn:microsoft.com/office/officeart/2009/layout/CircleArrowProcess"/>
    <dgm:cxn modelId="{C272F372-A84A-4D18-8A7A-A2B71316FDFD}" type="presParOf" srcId="{D52063C0-B7CC-4023-9A9D-D80383861F6A}" destId="{6B3191D4-CBB1-4B7D-AE8F-D0A7119EF08D}" srcOrd="0" destOrd="0" presId="urn:microsoft.com/office/officeart/2009/layout/CircleArrowProcess"/>
    <dgm:cxn modelId="{24EDA1D9-15D4-4D59-8A4D-EB9229F451B9}" type="presParOf" srcId="{AE2086BD-2882-471C-B3BC-CF76D04B25F9}" destId="{ABCD7EE1-079C-47DC-A705-1E6C15ADF4BE}" srcOrd="1" destOrd="0" presId="urn:microsoft.com/office/officeart/2009/layout/CircleArrowProcess"/>
    <dgm:cxn modelId="{B5DEBEB3-E6CA-4CA6-8721-FC7F981A835A}" type="presParOf" srcId="{AE2086BD-2882-471C-B3BC-CF76D04B25F9}" destId="{D5A42F5B-8CBF-4AA0-B9B9-9DB64CFEF784}" srcOrd="2" destOrd="0" presId="urn:microsoft.com/office/officeart/2009/layout/CircleArrowProcess"/>
    <dgm:cxn modelId="{83285047-5B19-43E5-AC0D-5376BE098F63}" type="presParOf" srcId="{D5A42F5B-8CBF-4AA0-B9B9-9DB64CFEF784}" destId="{9EFC0B51-985F-468A-84DE-C803CED14FB1}" srcOrd="0" destOrd="0" presId="urn:microsoft.com/office/officeart/2009/layout/CircleArrowProcess"/>
    <dgm:cxn modelId="{BA53DABE-8E33-467D-B62D-4F5C4A736B06}" type="presParOf" srcId="{AE2086BD-2882-471C-B3BC-CF76D04B25F9}" destId="{91A8580F-A890-45CD-89A6-8578CC489CBE}" srcOrd="3" destOrd="0" presId="urn:microsoft.com/office/officeart/2009/layout/CircleArrowProcess"/>
    <dgm:cxn modelId="{CCA4EB44-F45B-438B-A8B8-8050BEDE85B0}" type="presParOf" srcId="{AE2086BD-2882-471C-B3BC-CF76D04B25F9}" destId="{206E6D2E-5063-4264-B2BC-C653DD3F5DDE}" srcOrd="4" destOrd="0" presId="urn:microsoft.com/office/officeart/2009/layout/CircleArrowProcess"/>
    <dgm:cxn modelId="{CD198738-0C6A-48E4-A1CA-811D356E3390}" type="presParOf" srcId="{206E6D2E-5063-4264-B2BC-C653DD3F5DDE}" destId="{50DB05EE-5024-4E11-B3A7-E874CCA1364A}" srcOrd="0" destOrd="0" presId="urn:microsoft.com/office/officeart/2009/layout/CircleArrowProcess"/>
    <dgm:cxn modelId="{19EBEF50-B414-4DF9-9BAE-FAD645A96664}" type="presParOf" srcId="{AE2086BD-2882-471C-B3BC-CF76D04B25F9}" destId="{7E5FBB22-7225-43FA-AC3A-2A5C711A83A6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1FA5D0-D248-EB47-BA57-0CA520B80894}" type="doc">
      <dgm:prSet loTypeId="urn:microsoft.com/office/officeart/2009/layout/CircleArrowProces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35E0CF8-4521-584C-BA03-B33786E07320}">
      <dgm:prSet phldrT="[Text]" custT="1"/>
      <dgm:spPr/>
      <dgm:t>
        <a:bodyPr/>
        <a:lstStyle/>
        <a:p>
          <a:r>
            <a:rPr lang="th-TH" sz="3600" b="1" u="none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การจัดสรรงบประมาณ</a:t>
          </a:r>
          <a:endParaRPr lang="en-GB" sz="3600" b="1" u="none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4F8D492-A8AE-F745-B0F3-B11E6869C506}" type="parTrans" cxnId="{8E62FC5A-DB7B-DA44-AEC1-6AF601425F95}">
      <dgm:prSet/>
      <dgm:spPr/>
      <dgm:t>
        <a:bodyPr/>
        <a:lstStyle/>
        <a:p>
          <a:endParaRPr lang="en-GB" sz="36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494C6AF-690C-4E44-8A3D-63178F3ADA4C}" type="sibTrans" cxnId="{8E62FC5A-DB7B-DA44-AEC1-6AF601425F95}">
      <dgm:prSet/>
      <dgm:spPr/>
      <dgm:t>
        <a:bodyPr/>
        <a:lstStyle/>
        <a:p>
          <a:endParaRPr lang="en-GB" sz="36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ED1B69-FB58-B340-BAC4-9A7FB2DA9905}">
      <dgm:prSet phldrT="[Text]" custT="1"/>
      <dgm:spPr/>
      <dgm:t>
        <a:bodyPr/>
        <a:lstStyle/>
        <a:p>
          <a:r>
            <a:rPr kumimoji="0" lang="th-TH" sz="54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หลักเกณฑ์</a:t>
          </a:r>
          <a:endParaRPr lang="en-GB" sz="5400" b="1" u="none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8EE4100-5A39-4840-AE06-02AC63EF35C1}" type="parTrans" cxnId="{EA716F62-81DB-6C4E-8A9D-74B034AA5248}">
      <dgm:prSet/>
      <dgm:spPr/>
      <dgm:t>
        <a:bodyPr/>
        <a:lstStyle/>
        <a:p>
          <a:endParaRPr lang="en-GB" sz="36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63F86C-5DBC-4349-A5E0-F489FA819449}" type="sibTrans" cxnId="{EA716F62-81DB-6C4E-8A9D-74B034AA5248}">
      <dgm:prSet/>
      <dgm:spPr/>
      <dgm:t>
        <a:bodyPr/>
        <a:lstStyle/>
        <a:p>
          <a:endParaRPr lang="en-GB" sz="36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85043F3-F636-0746-8C88-ED827178A08F}">
      <dgm:prSet phldrT="[Text]" custT="1"/>
      <dgm:spPr/>
      <dgm:t>
        <a:bodyPr/>
        <a:lstStyle/>
        <a:p>
          <a:r>
            <a:rPr kumimoji="0" lang="th-TH" sz="36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การจัดทำคำของบประมาณ</a:t>
          </a:r>
          <a:endParaRPr lang="en-GB" sz="3600" b="1" u="none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9A14E65-B917-B044-8318-B1648B24157B}" type="parTrans" cxnId="{8294C956-4F68-074A-82BF-8D2A2B565C88}">
      <dgm:prSet/>
      <dgm:spPr/>
      <dgm:t>
        <a:bodyPr/>
        <a:lstStyle/>
        <a:p>
          <a:endParaRPr lang="en-GB" sz="32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B49E08A-A306-8243-9814-DC3B4A3294BB}" type="sibTrans" cxnId="{8294C956-4F68-074A-82BF-8D2A2B565C88}">
      <dgm:prSet/>
      <dgm:spPr/>
      <dgm:t>
        <a:bodyPr/>
        <a:lstStyle/>
        <a:p>
          <a:endParaRPr lang="en-GB" sz="3200" b="1" u="none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BD84FBF-FE97-6B4D-B680-96E6CC0C5972}">
      <dgm:prSet phldrT="[Text]" custT="1"/>
      <dgm:spPr/>
      <dgm:t>
        <a:bodyPr/>
        <a:lstStyle/>
        <a:p>
          <a:r>
            <a:rPr kumimoji="0" lang="th-TH" sz="3600" b="1" i="0" u="none" strike="noStrike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การจำแนกงบประมาณ</a:t>
          </a:r>
          <a:endParaRPr lang="en-GB" sz="3600" b="1" u="none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F290EF-9450-B845-A793-EFCC3EA9DC3C}" type="parTrans" cxnId="{7EA6BE13-14E7-144F-9F54-427BAB90B38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D04191AE-E636-024B-8200-C2C08AC3A1FE}" type="sibTrans" cxnId="{7EA6BE13-14E7-144F-9F54-427BAB90B38E}">
      <dgm:prSet/>
      <dgm:spPr/>
      <dgm:t>
        <a:bodyPr/>
        <a:lstStyle/>
        <a:p>
          <a:endParaRPr lang="en-GB" b="1">
            <a:solidFill>
              <a:schemeClr val="bg1"/>
            </a:solidFill>
          </a:endParaRPr>
        </a:p>
      </dgm:t>
    </dgm:pt>
    <dgm:pt modelId="{4885B4DD-D32F-2148-BC7B-45FF899F2B4B}" type="pres">
      <dgm:prSet presAssocID="{C51FA5D0-D248-EB47-BA57-0CA520B8089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FB3D11D-4977-2943-9B65-F7C705D517D2}" type="pres">
      <dgm:prSet presAssocID="{DFED1B69-FB58-B340-BAC4-9A7FB2DA9905}" presName="Accent1" presStyleCnt="0"/>
      <dgm:spPr/>
    </dgm:pt>
    <dgm:pt modelId="{99D6B7B3-FD82-8B4F-A15F-454859345039}" type="pres">
      <dgm:prSet presAssocID="{DFED1B69-FB58-B340-BAC4-9A7FB2DA9905}" presName="Accent" presStyleLbl="node1" presStyleIdx="0" presStyleCnt="1" custScaleX="79876" custScaleY="81736"/>
      <dgm:spPr/>
    </dgm:pt>
    <dgm:pt modelId="{9B58C8FA-32A9-4342-8A7E-A8DDC707B366}" type="pres">
      <dgm:prSet presAssocID="{DFED1B69-FB58-B340-BAC4-9A7FB2DA9905}" presName="Child1" presStyleLbl="revTx" presStyleIdx="0" presStyleCnt="2" custScaleX="128551">
        <dgm:presLayoutVars>
          <dgm:chMax val="0"/>
          <dgm:chPref val="0"/>
          <dgm:bulletEnabled val="1"/>
        </dgm:presLayoutVars>
      </dgm:prSet>
      <dgm:spPr/>
    </dgm:pt>
    <dgm:pt modelId="{0C2A9EDF-2E58-6444-98CB-03AB47AB6330}" type="pres">
      <dgm:prSet presAssocID="{DFED1B69-FB58-B340-BAC4-9A7FB2DA9905}" presName="Parent1" presStyleLbl="revTx" presStyleIdx="1" presStyleCnt="2">
        <dgm:presLayoutVars>
          <dgm:chMax val="1"/>
          <dgm:chPref val="1"/>
          <dgm:bulletEnabled val="1"/>
        </dgm:presLayoutVars>
      </dgm:prSet>
      <dgm:spPr/>
    </dgm:pt>
  </dgm:ptLst>
  <dgm:cxnLst>
    <dgm:cxn modelId="{7EA6BE13-14E7-144F-9F54-427BAB90B38E}" srcId="{DFED1B69-FB58-B340-BAC4-9A7FB2DA9905}" destId="{CBD84FBF-FE97-6B4D-B680-96E6CC0C5972}" srcOrd="0" destOrd="0" parTransId="{4FF290EF-9450-B845-A793-EFCC3EA9DC3C}" sibTransId="{D04191AE-E636-024B-8200-C2C08AC3A1FE}"/>
    <dgm:cxn modelId="{7D58661C-270F-B441-A9E6-2DA652325401}" type="presOf" srcId="{CBD84FBF-FE97-6B4D-B680-96E6CC0C5972}" destId="{9B58C8FA-32A9-4342-8A7E-A8DDC707B366}" srcOrd="0" destOrd="0" presId="urn:microsoft.com/office/officeart/2009/layout/CircleArrowProcess"/>
    <dgm:cxn modelId="{EA716F62-81DB-6C4E-8A9D-74B034AA5248}" srcId="{C51FA5D0-D248-EB47-BA57-0CA520B80894}" destId="{DFED1B69-FB58-B340-BAC4-9A7FB2DA9905}" srcOrd="0" destOrd="0" parTransId="{98EE4100-5A39-4840-AE06-02AC63EF35C1}" sibTransId="{BB63F86C-5DBC-4349-A5E0-F489FA819449}"/>
    <dgm:cxn modelId="{7816ED51-2837-6E4C-863B-93FD338E25DD}" type="presOf" srcId="{C51FA5D0-D248-EB47-BA57-0CA520B80894}" destId="{4885B4DD-D32F-2148-BC7B-45FF899F2B4B}" srcOrd="0" destOrd="0" presId="urn:microsoft.com/office/officeart/2009/layout/CircleArrowProcess"/>
    <dgm:cxn modelId="{8294C956-4F68-074A-82BF-8D2A2B565C88}" srcId="{DFED1B69-FB58-B340-BAC4-9A7FB2DA9905}" destId="{185043F3-F636-0746-8C88-ED827178A08F}" srcOrd="1" destOrd="0" parTransId="{79A14E65-B917-B044-8318-B1648B24157B}" sibTransId="{AB49E08A-A306-8243-9814-DC3B4A3294BB}"/>
    <dgm:cxn modelId="{8E62FC5A-DB7B-DA44-AEC1-6AF601425F95}" srcId="{DFED1B69-FB58-B340-BAC4-9A7FB2DA9905}" destId="{035E0CF8-4521-584C-BA03-B33786E07320}" srcOrd="2" destOrd="0" parTransId="{04F8D492-A8AE-F745-B0F3-B11E6869C506}" sibTransId="{D494C6AF-690C-4E44-8A3D-63178F3ADA4C}"/>
    <dgm:cxn modelId="{FEDF9181-6F45-B944-8713-463ECDAB8135}" type="presOf" srcId="{035E0CF8-4521-584C-BA03-B33786E07320}" destId="{9B58C8FA-32A9-4342-8A7E-A8DDC707B366}" srcOrd="0" destOrd="2" presId="urn:microsoft.com/office/officeart/2009/layout/CircleArrowProcess"/>
    <dgm:cxn modelId="{5B125191-BA8B-6149-8BF7-BF06B5C37F0D}" type="presOf" srcId="{DFED1B69-FB58-B340-BAC4-9A7FB2DA9905}" destId="{0C2A9EDF-2E58-6444-98CB-03AB47AB6330}" srcOrd="0" destOrd="0" presId="urn:microsoft.com/office/officeart/2009/layout/CircleArrowProcess"/>
    <dgm:cxn modelId="{D5967FC6-F752-C24E-91CD-1F1B61221DFA}" type="presOf" srcId="{185043F3-F636-0746-8C88-ED827178A08F}" destId="{9B58C8FA-32A9-4342-8A7E-A8DDC707B366}" srcOrd="0" destOrd="1" presId="urn:microsoft.com/office/officeart/2009/layout/CircleArrowProcess"/>
    <dgm:cxn modelId="{67A09CD7-04F8-F343-9506-3C2EE02FDC4F}" type="presParOf" srcId="{4885B4DD-D32F-2148-BC7B-45FF899F2B4B}" destId="{EFB3D11D-4977-2943-9B65-F7C705D517D2}" srcOrd="0" destOrd="0" presId="urn:microsoft.com/office/officeart/2009/layout/CircleArrowProcess"/>
    <dgm:cxn modelId="{EE14F855-86CF-4D4D-B461-F1B19414AC8B}" type="presParOf" srcId="{EFB3D11D-4977-2943-9B65-F7C705D517D2}" destId="{99D6B7B3-FD82-8B4F-A15F-454859345039}" srcOrd="0" destOrd="0" presId="urn:microsoft.com/office/officeart/2009/layout/CircleArrowProcess"/>
    <dgm:cxn modelId="{2E9815A4-342D-B344-9970-A3803B867B61}" type="presParOf" srcId="{4885B4DD-D32F-2148-BC7B-45FF899F2B4B}" destId="{9B58C8FA-32A9-4342-8A7E-A8DDC707B366}" srcOrd="1" destOrd="0" presId="urn:microsoft.com/office/officeart/2009/layout/CircleArrowProcess"/>
    <dgm:cxn modelId="{BD257EBC-B248-1847-AB0A-698FEAC452ED}" type="presParOf" srcId="{4885B4DD-D32F-2148-BC7B-45FF899F2B4B}" destId="{0C2A9EDF-2E58-6444-98CB-03AB47AB6330}" srcOrd="2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893DA-83DC-4185-8FBA-8C152D76D905}">
      <dsp:nvSpPr>
        <dsp:cNvPr id="0" name=""/>
        <dsp:cNvSpPr/>
      </dsp:nvSpPr>
      <dsp:spPr>
        <a:xfrm>
          <a:off x="-6596701" y="-1009221"/>
          <a:ext cx="7854615" cy="7854615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C4EC3-D3BE-4F01-9362-9067E6F171A3}">
      <dsp:nvSpPr>
        <dsp:cNvPr id="0" name=""/>
        <dsp:cNvSpPr/>
      </dsp:nvSpPr>
      <dsp:spPr>
        <a:xfrm>
          <a:off x="810060" y="583617"/>
          <a:ext cx="9776015" cy="1167234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การเปลี่ยนแปลงของระบบวิทยาศาสตร์ วิจัยและนวัตกรรมของประเทศ</a:t>
          </a:r>
          <a:endParaRPr lang="en-US" sz="3200" b="1" kern="1200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810060" y="583617"/>
        <a:ext cx="9776015" cy="1167234"/>
      </dsp:txXfrm>
    </dsp:sp>
    <dsp:sp modelId="{78CCD70C-9B6B-4A75-901B-9A8D1B5E932D}">
      <dsp:nvSpPr>
        <dsp:cNvPr id="0" name=""/>
        <dsp:cNvSpPr/>
      </dsp:nvSpPr>
      <dsp:spPr>
        <a:xfrm>
          <a:off x="80539" y="437712"/>
          <a:ext cx="1459043" cy="14590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2C815C-C9F6-4D0B-97C1-D493E52E4951}">
      <dsp:nvSpPr>
        <dsp:cNvPr id="0" name=""/>
        <dsp:cNvSpPr/>
      </dsp:nvSpPr>
      <dsp:spPr>
        <a:xfrm>
          <a:off x="1234350" y="2334468"/>
          <a:ext cx="9351725" cy="1167234"/>
        </a:xfrm>
        <a:prstGeom prst="rect">
          <a:avLst/>
        </a:prstGeom>
        <a:solidFill>
          <a:srgbClr val="34AA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แนวทางการเบิกจ่ายทุนอุดหนุนการวิจัยงบประมาณ</a:t>
          </a:r>
          <a:r>
            <a:rPr lang="th-TH" sz="3200" b="1" kern="120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ด้าน</a:t>
          </a:r>
          <a:r>
            <a:rPr kumimoji="0" lang="th-TH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 ววน</a:t>
          </a:r>
          <a:r>
            <a:rPr kumimoji="0" lang="en-US" sz="3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.</a:t>
          </a:r>
          <a:endParaRPr lang="en-US" sz="3200" b="1" kern="1200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1234350" y="2334468"/>
        <a:ext cx="9351725" cy="1167234"/>
      </dsp:txXfrm>
    </dsp:sp>
    <dsp:sp modelId="{593CD599-148F-49CA-BF33-BCB08663E6B4}">
      <dsp:nvSpPr>
        <dsp:cNvPr id="0" name=""/>
        <dsp:cNvSpPr/>
      </dsp:nvSpPr>
      <dsp:spPr>
        <a:xfrm>
          <a:off x="504828" y="2188564"/>
          <a:ext cx="1459043" cy="145904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B11239-9D74-493B-997B-D05A572EF1CD}">
      <dsp:nvSpPr>
        <dsp:cNvPr id="0" name=""/>
        <dsp:cNvSpPr/>
      </dsp:nvSpPr>
      <dsp:spPr>
        <a:xfrm>
          <a:off x="810060" y="4085320"/>
          <a:ext cx="9776015" cy="1167234"/>
        </a:xfrm>
        <a:prstGeom prst="rect">
          <a:avLst/>
        </a:prstGeom>
        <a:solidFill>
          <a:srgbClr val="369A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6492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2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การใช้ประโยชน์จากงานวิจัย และการพัฒนาธรรมาภิบาลงบประมาณ</a:t>
          </a:r>
          <a:endParaRPr lang="en-US" sz="3200" b="1" kern="1200" dirty="0"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810060" y="4085320"/>
        <a:ext cx="9776015" cy="1167234"/>
      </dsp:txXfrm>
    </dsp:sp>
    <dsp:sp modelId="{C4B67DF6-206A-4464-90FC-73602AB34714}">
      <dsp:nvSpPr>
        <dsp:cNvPr id="0" name=""/>
        <dsp:cNvSpPr/>
      </dsp:nvSpPr>
      <dsp:spPr>
        <a:xfrm>
          <a:off x="80539" y="3939416"/>
          <a:ext cx="1459043" cy="145904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724B5-90AE-48F1-8BD1-B8194D4DF3BE}">
      <dsp:nvSpPr>
        <dsp:cNvPr id="0" name=""/>
        <dsp:cNvSpPr/>
      </dsp:nvSpPr>
      <dsp:spPr>
        <a:xfrm>
          <a:off x="442352" y="0"/>
          <a:ext cx="4260183" cy="819225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1</a:t>
          </a:r>
          <a:r>
            <a:rPr lang="en-US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) </a:t>
          </a:r>
          <a:r>
            <a:rPr lang="th-TH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ทุนสนับสนุนงานเชิงกลยุทธ์ </a:t>
          </a:r>
          <a:endParaRPr lang="en-US" sz="2400" b="1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Strategic Fund</a:t>
          </a:r>
        </a:p>
      </dsp:txBody>
      <dsp:txXfrm>
        <a:off x="466346" y="23994"/>
        <a:ext cx="4212195" cy="771237"/>
      </dsp:txXfrm>
    </dsp:sp>
    <dsp:sp modelId="{FF4107C4-5A34-4C8B-AA88-C5EE6F1C09EA}">
      <dsp:nvSpPr>
        <dsp:cNvPr id="0" name=""/>
        <dsp:cNvSpPr/>
      </dsp:nvSpPr>
      <dsp:spPr>
        <a:xfrm>
          <a:off x="868371" y="819225"/>
          <a:ext cx="444628" cy="1349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9235"/>
              </a:lnTo>
              <a:lnTo>
                <a:pt x="444628" y="1349235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5BDAD7-FE18-42BA-A737-68D99528477A}">
      <dsp:nvSpPr>
        <dsp:cNvPr id="0" name=""/>
        <dsp:cNvSpPr/>
      </dsp:nvSpPr>
      <dsp:spPr>
        <a:xfrm>
          <a:off x="1312999" y="1121410"/>
          <a:ext cx="4518953" cy="20941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6">
              <a:lumMod val="50000"/>
              <a:alpha val="5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thaiDi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      กำหนดกรอบและจัดสรรงบประมาณตามแผนงาน โปรแกรม และแผนงานสำคัญ ซึ่งบริหารจัดการโดยหน่วยบริหารและจัดการทุน (</a:t>
          </a:r>
          <a:r>
            <a:rPr lang="en-US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PMU</a:t>
          </a:r>
          <a:r>
            <a:rPr lang="th-TH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) เพื่อนำไปสนับสนุนทุน (</a:t>
          </a:r>
          <a:r>
            <a:rPr lang="en-US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Granting)</a:t>
          </a:r>
          <a:r>
            <a:rPr lang="th-TH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 แก่หน่วยงานระดับปฏิบัติโดยต้องเป็นการทำวิจัยที่เน้นตอบยุทธศาสตร์และแผนด้าน ววน. ของประเทศ </a:t>
          </a:r>
          <a:endParaRPr lang="en-US" sz="24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1374333" y="1182744"/>
        <a:ext cx="4396285" cy="1971433"/>
      </dsp:txXfrm>
    </dsp:sp>
    <dsp:sp modelId="{3FCCCB10-A5D3-4E72-ABA4-5FF936CC820F}">
      <dsp:nvSpPr>
        <dsp:cNvPr id="0" name=""/>
        <dsp:cNvSpPr/>
      </dsp:nvSpPr>
      <dsp:spPr>
        <a:xfrm>
          <a:off x="5718313" y="0"/>
          <a:ext cx="3753623" cy="891661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) </a:t>
          </a:r>
          <a:r>
            <a:rPr lang="th-TH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ทุนสนับสนุนงานพื้นฐาน  </a:t>
          </a:r>
          <a:r>
            <a:rPr lang="en-US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Fundamental Fund</a:t>
          </a:r>
        </a:p>
      </dsp:txBody>
      <dsp:txXfrm>
        <a:off x="5744429" y="26116"/>
        <a:ext cx="3701391" cy="839429"/>
      </dsp:txXfrm>
    </dsp:sp>
    <dsp:sp modelId="{C68EAEE4-45EE-493D-8563-0572EF2C119A}">
      <dsp:nvSpPr>
        <dsp:cNvPr id="0" name=""/>
        <dsp:cNvSpPr/>
      </dsp:nvSpPr>
      <dsp:spPr>
        <a:xfrm>
          <a:off x="6093675" y="891661"/>
          <a:ext cx="280388" cy="1080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763"/>
              </a:lnTo>
              <a:lnTo>
                <a:pt x="280388" y="1080763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EFB94-8705-4D1C-8DC1-B2F6A3FACE58}">
      <dsp:nvSpPr>
        <dsp:cNvPr id="0" name=""/>
        <dsp:cNvSpPr/>
      </dsp:nvSpPr>
      <dsp:spPr>
        <a:xfrm>
          <a:off x="6374064" y="1056557"/>
          <a:ext cx="4854373" cy="1831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4365A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.1 Basic Research Fund </a:t>
          </a:r>
          <a:r>
            <a:rPr lang="th-TH" sz="2400" kern="1200" dirty="0">
              <a:latin typeface="TH Chakra Petch" panose="02000506000000020004" pitchFamily="2" charset="-34"/>
              <a:cs typeface="TH Chakra Petch" panose="02000506000000020004" pitchFamily="2" charset="-34"/>
            </a:rPr>
            <a:t>กำหนดกรอบและจัดสรรงบประมาณเพื่อสนับสนุนงานวิจัยพื้นฐานที่เป็น การพัฒนานักวิจัย และสร้างความเข้มแข็งของงานวิจัยและการบริหารงานวิจัยของสถาบันความรู้ และสถาบันวิจัยในหน่วยงาน เพื่อตอบโจทย์ประเทศ</a:t>
          </a:r>
          <a:endParaRPr lang="en-US" sz="2400" kern="1200" dirty="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6427714" y="1110207"/>
        <a:ext cx="4747073" cy="1724435"/>
      </dsp:txXfrm>
    </dsp:sp>
    <dsp:sp modelId="{03B73813-0FB0-446E-A71A-6605497D3E8E}">
      <dsp:nvSpPr>
        <dsp:cNvPr id="0" name=""/>
        <dsp:cNvSpPr/>
      </dsp:nvSpPr>
      <dsp:spPr>
        <a:xfrm>
          <a:off x="6093675" y="891661"/>
          <a:ext cx="239268" cy="32282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248"/>
              </a:lnTo>
              <a:lnTo>
                <a:pt x="239268" y="3228248"/>
              </a:lnTo>
            </a:path>
          </a:pathLst>
        </a:custGeom>
        <a:noFill/>
        <a:ln w="635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9DF8D6-183C-4DB5-A4C1-9D4C45B949F2}">
      <dsp:nvSpPr>
        <dsp:cNvPr id="0" name=""/>
        <dsp:cNvSpPr/>
      </dsp:nvSpPr>
      <dsp:spPr>
        <a:xfrm>
          <a:off x="6332944" y="3246348"/>
          <a:ext cx="4810122" cy="17471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993366">
              <a:alpha val="7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>
              <a:latin typeface="TH Chakra Petch" panose="02000506000000020004" pitchFamily="2" charset="-34"/>
              <a:cs typeface="TH Chakra Petch" panose="02000506000000020004" pitchFamily="2" charset="-34"/>
            </a:rPr>
            <a:t>2</a:t>
          </a:r>
          <a:r>
            <a:rPr lang="en-US" sz="2400" b="1" kern="1200">
              <a:latin typeface="TH Chakra Petch" panose="02000506000000020004" pitchFamily="2" charset="-34"/>
              <a:cs typeface="TH Chakra Petch" panose="02000506000000020004" pitchFamily="2" charset="-34"/>
            </a:rPr>
            <a:t>.2 Functional-based Research Fund</a:t>
          </a:r>
          <a:r>
            <a:rPr lang="th-TH" sz="2400" b="1" kern="1200">
              <a:latin typeface="TH Chakra Petch" panose="02000506000000020004" pitchFamily="2" charset="-34"/>
              <a:cs typeface="TH Chakra Petch" panose="02000506000000020004" pitchFamily="2" charset="-34"/>
            </a:rPr>
            <a:t> </a:t>
          </a:r>
          <a:r>
            <a:rPr lang="th-TH" sz="2400" b="0" kern="1200">
              <a:latin typeface="TH Chakra Petch" panose="02000506000000020004" pitchFamily="2" charset="-34"/>
              <a:cs typeface="TH Chakra Petch" panose="02000506000000020004" pitchFamily="2" charset="-34"/>
            </a:rPr>
            <a:t>กำหนดกรอบและจัดสรรงบประมาณ</a:t>
          </a:r>
          <a:r>
            <a:rPr lang="th-TH" sz="2400" kern="1200">
              <a:latin typeface="TH Chakra Petch" panose="02000506000000020004" pitchFamily="2" charset="-34"/>
              <a:cs typeface="TH Chakra Petch" panose="02000506000000020004" pitchFamily="2" charset="-34"/>
            </a:rPr>
            <a:t>ตรงไปที่หน่วยงานตามภารกิจ เพื่อสร้างความเข้มแข็งของหน่วยงาน และสอดคล้องกับการพัฒนาประเทศ </a:t>
          </a:r>
          <a:endParaRPr lang="en-US" sz="2400" kern="1200">
            <a:latin typeface="TH Chakra Petch" panose="02000506000000020004" pitchFamily="2" charset="-34"/>
            <a:cs typeface="TH Chakra Petch" panose="02000506000000020004" pitchFamily="2" charset="-34"/>
          </a:endParaRPr>
        </a:p>
      </dsp:txBody>
      <dsp:txXfrm>
        <a:off x="6384115" y="3297519"/>
        <a:ext cx="4707780" cy="16447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980961-8CEE-4B6E-A054-049341C6456A}">
      <dsp:nvSpPr>
        <dsp:cNvPr id="0" name=""/>
        <dsp:cNvSpPr/>
      </dsp:nvSpPr>
      <dsp:spPr>
        <a:xfrm>
          <a:off x="3484792" y="1911050"/>
          <a:ext cx="2465956" cy="2133152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3893436" y="2264543"/>
        <a:ext cx="1648668" cy="1426166"/>
      </dsp:txXfrm>
    </dsp:sp>
    <dsp:sp modelId="{7FAA43FD-2419-436F-83F7-BE76A475E2A8}">
      <dsp:nvSpPr>
        <dsp:cNvPr id="0" name=""/>
        <dsp:cNvSpPr/>
      </dsp:nvSpPr>
      <dsp:spPr>
        <a:xfrm>
          <a:off x="5011397" y="919534"/>
          <a:ext cx="930398" cy="8016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B33C9-91A5-4CB6-B94C-078170506B7B}">
      <dsp:nvSpPr>
        <dsp:cNvPr id="0" name=""/>
        <dsp:cNvSpPr/>
      </dsp:nvSpPr>
      <dsp:spPr>
        <a:xfrm>
          <a:off x="3694385" y="0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rgbClr val="FFC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4029280" y="289724"/>
        <a:ext cx="1351044" cy="1168810"/>
      </dsp:txXfrm>
    </dsp:sp>
    <dsp:sp modelId="{BFCCA7C2-4651-4F04-929A-1697E62636C2}">
      <dsp:nvSpPr>
        <dsp:cNvPr id="0" name=""/>
        <dsp:cNvSpPr/>
      </dsp:nvSpPr>
      <dsp:spPr>
        <a:xfrm>
          <a:off x="6097244" y="2418214"/>
          <a:ext cx="930398" cy="8016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705ED-84A6-4E7E-955C-0661173E517E}">
      <dsp:nvSpPr>
        <dsp:cNvPr id="0" name=""/>
        <dsp:cNvSpPr/>
      </dsp:nvSpPr>
      <dsp:spPr>
        <a:xfrm>
          <a:off x="5547724" y="1075296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5882619" y="1365020"/>
        <a:ext cx="1351044" cy="1168810"/>
      </dsp:txXfrm>
    </dsp:sp>
    <dsp:sp modelId="{8777C2A9-9BDD-4B1F-B9EF-479DF918DC3A}">
      <dsp:nvSpPr>
        <dsp:cNvPr id="0" name=""/>
        <dsp:cNvSpPr/>
      </dsp:nvSpPr>
      <dsp:spPr>
        <a:xfrm>
          <a:off x="5342945" y="4109941"/>
          <a:ext cx="930398" cy="8016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191C94-9EB5-42E8-A380-CC48FF977E20}">
      <dsp:nvSpPr>
        <dsp:cNvPr id="0" name=""/>
        <dsp:cNvSpPr/>
      </dsp:nvSpPr>
      <dsp:spPr>
        <a:xfrm>
          <a:off x="5528445" y="3217281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5863340" y="3507005"/>
        <a:ext cx="1351044" cy="1168810"/>
      </dsp:txXfrm>
    </dsp:sp>
    <dsp:sp modelId="{0A0A0228-FC6F-402F-9C73-9318FEA30D49}">
      <dsp:nvSpPr>
        <dsp:cNvPr id="0" name=""/>
        <dsp:cNvSpPr/>
      </dsp:nvSpPr>
      <dsp:spPr>
        <a:xfrm>
          <a:off x="3471823" y="4285549"/>
          <a:ext cx="930398" cy="8016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B57FD6-6132-4D97-8595-0E6F52DB5368}">
      <dsp:nvSpPr>
        <dsp:cNvPr id="0" name=""/>
        <dsp:cNvSpPr/>
      </dsp:nvSpPr>
      <dsp:spPr>
        <a:xfrm>
          <a:off x="3690080" y="4265528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4024975" y="4555252"/>
        <a:ext cx="1351044" cy="1168810"/>
      </dsp:txXfrm>
    </dsp:sp>
    <dsp:sp modelId="{3B364692-1390-4B88-97E1-87EC9856B854}">
      <dsp:nvSpPr>
        <dsp:cNvPr id="0" name=""/>
        <dsp:cNvSpPr/>
      </dsp:nvSpPr>
      <dsp:spPr>
        <a:xfrm>
          <a:off x="2368194" y="2787471"/>
          <a:ext cx="930398" cy="8016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2B15C1-F62C-4335-BA56-F39C618EF553}">
      <dsp:nvSpPr>
        <dsp:cNvPr id="0" name=""/>
        <dsp:cNvSpPr/>
      </dsp:nvSpPr>
      <dsp:spPr>
        <a:xfrm>
          <a:off x="1832441" y="3190406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2167336" y="3480130"/>
        <a:ext cx="1351044" cy="1168810"/>
      </dsp:txXfrm>
    </dsp:sp>
    <dsp:sp modelId="{D013CB43-FC6F-4EEB-AA92-0D3E1F6998FA}">
      <dsp:nvSpPr>
        <dsp:cNvPr id="0" name=""/>
        <dsp:cNvSpPr/>
      </dsp:nvSpPr>
      <dsp:spPr>
        <a:xfrm>
          <a:off x="1808474" y="1045093"/>
          <a:ext cx="2020834" cy="1748258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6000" kern="1200" dirty="0"/>
            <a:t> </a:t>
          </a:r>
          <a:endParaRPr lang="en-US" sz="6000" kern="1200" dirty="0"/>
        </a:p>
      </dsp:txBody>
      <dsp:txXfrm>
        <a:off x="2143369" y="1334817"/>
        <a:ext cx="1351044" cy="11688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C001D-F438-4BEE-AD9D-8C617AAFB27C}">
      <dsp:nvSpPr>
        <dsp:cNvPr id="0" name=""/>
        <dsp:cNvSpPr/>
      </dsp:nvSpPr>
      <dsp:spPr>
        <a:xfrm>
          <a:off x="3694994" y="3616631"/>
          <a:ext cx="3219354" cy="3150743"/>
        </a:xfrm>
        <a:prstGeom prst="gear9">
          <a:avLst/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Research</a:t>
          </a:r>
        </a:p>
      </dsp:txBody>
      <dsp:txXfrm>
        <a:off x="4337099" y="4354678"/>
        <a:ext cx="1935144" cy="1619546"/>
      </dsp:txXfrm>
    </dsp:sp>
    <dsp:sp modelId="{9C9D196E-1A8B-40D8-803F-BE86F6D34594}">
      <dsp:nvSpPr>
        <dsp:cNvPr id="0" name=""/>
        <dsp:cNvSpPr/>
      </dsp:nvSpPr>
      <dsp:spPr>
        <a:xfrm>
          <a:off x="1009067" y="2246218"/>
          <a:ext cx="3173388" cy="3079790"/>
        </a:xfrm>
        <a:prstGeom prst="gear6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RM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rPr>
            <a:t>(Research Management)</a:t>
          </a:r>
        </a:p>
      </dsp:txBody>
      <dsp:txXfrm>
        <a:off x="1798019" y="3026251"/>
        <a:ext cx="1595484" cy="1519724"/>
      </dsp:txXfrm>
    </dsp:sp>
    <dsp:sp modelId="{BFA50585-F95C-4728-8D84-A4034E04D2C5}">
      <dsp:nvSpPr>
        <dsp:cNvPr id="0" name=""/>
        <dsp:cNvSpPr/>
      </dsp:nvSpPr>
      <dsp:spPr>
        <a:xfrm rot="20700000">
          <a:off x="2492394" y="456161"/>
          <a:ext cx="3224255" cy="2819424"/>
        </a:xfrm>
        <a:prstGeom prst="gear6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rPr>
            <a:t>RU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JasmineUPC" panose="02020603050405020304" pitchFamily="18" charset="-34"/>
              <a:cs typeface="JasmineUPC" panose="02020603050405020304" pitchFamily="18" charset="-34"/>
            </a:rPr>
            <a:t>(Research Utilization)</a:t>
          </a:r>
        </a:p>
      </dsp:txBody>
      <dsp:txXfrm rot="-20700000">
        <a:off x="3223579" y="1050531"/>
        <a:ext cx="1761884" cy="1630682"/>
      </dsp:txXfrm>
    </dsp:sp>
    <dsp:sp modelId="{2AB0400C-2FCC-4B85-8478-66250B52605A}">
      <dsp:nvSpPr>
        <dsp:cNvPr id="0" name=""/>
        <dsp:cNvSpPr/>
      </dsp:nvSpPr>
      <dsp:spPr>
        <a:xfrm>
          <a:off x="3708071" y="3206763"/>
          <a:ext cx="3713432" cy="3967049"/>
        </a:xfrm>
        <a:prstGeom prst="circularArrow">
          <a:avLst>
            <a:gd name="adj1" fmla="val 4687"/>
            <a:gd name="adj2" fmla="val 299029"/>
            <a:gd name="adj3" fmla="val 2556741"/>
            <a:gd name="adj4" fmla="val 15776484"/>
            <a:gd name="adj5" fmla="val 5469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660ED8-C51F-4E4D-9347-69F5D24EE0FE}">
      <dsp:nvSpPr>
        <dsp:cNvPr id="0" name=""/>
        <dsp:cNvSpPr/>
      </dsp:nvSpPr>
      <dsp:spPr>
        <a:xfrm>
          <a:off x="738346" y="1796115"/>
          <a:ext cx="3507867" cy="35078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B146E6-CDAB-4F62-A6E6-3C249C1C9A1E}">
      <dsp:nvSpPr>
        <dsp:cNvPr id="0" name=""/>
        <dsp:cNvSpPr/>
      </dsp:nvSpPr>
      <dsp:spPr>
        <a:xfrm>
          <a:off x="2138923" y="-78170"/>
          <a:ext cx="3782187" cy="378218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191D4-CBB1-4B7D-AE8F-D0A7119EF08D}">
      <dsp:nvSpPr>
        <dsp:cNvPr id="0" name=""/>
        <dsp:cNvSpPr/>
      </dsp:nvSpPr>
      <dsp:spPr>
        <a:xfrm>
          <a:off x="2344279" y="0"/>
          <a:ext cx="3068650" cy="306911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BCD7EE1-079C-47DC-A705-1E6C15ADF4BE}">
      <dsp:nvSpPr>
        <dsp:cNvPr id="0" name=""/>
        <dsp:cNvSpPr/>
      </dsp:nvSpPr>
      <dsp:spPr>
        <a:xfrm>
          <a:off x="3025587" y="930934"/>
          <a:ext cx="1705190" cy="85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งานวิจัย </a:t>
          </a:r>
          <a:endParaRPr 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(Research)</a:t>
          </a:r>
        </a:p>
      </dsp:txBody>
      <dsp:txXfrm>
        <a:off x="3025587" y="930934"/>
        <a:ext cx="1705190" cy="852390"/>
      </dsp:txXfrm>
    </dsp:sp>
    <dsp:sp modelId="{9EFC0B51-985F-468A-84DE-C803CED14FB1}">
      <dsp:nvSpPr>
        <dsp:cNvPr id="0" name=""/>
        <dsp:cNvSpPr/>
      </dsp:nvSpPr>
      <dsp:spPr>
        <a:xfrm>
          <a:off x="1491972" y="1763435"/>
          <a:ext cx="3068650" cy="306911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1A8580F-A890-45CD-89A6-8578CC489CBE}">
      <dsp:nvSpPr>
        <dsp:cNvPr id="0" name=""/>
        <dsp:cNvSpPr/>
      </dsp:nvSpPr>
      <dsp:spPr>
        <a:xfrm>
          <a:off x="1676187" y="2029230"/>
          <a:ext cx="2764539" cy="2988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การผลักดันการใช้ประโยชน์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(Research Management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&amp; Research Utilization)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76187" y="2029230"/>
        <a:ext cx="2764539" cy="2988210"/>
      </dsp:txXfrm>
    </dsp:sp>
    <dsp:sp modelId="{50DB05EE-5024-4E11-B3A7-E874CCA1364A}">
      <dsp:nvSpPr>
        <dsp:cNvPr id="0" name=""/>
        <dsp:cNvSpPr/>
      </dsp:nvSpPr>
      <dsp:spPr>
        <a:xfrm>
          <a:off x="2562686" y="3737897"/>
          <a:ext cx="2636446" cy="26375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5FBB22-7225-43FA-AC3A-2A5C711A83A6}">
      <dsp:nvSpPr>
        <dsp:cNvPr id="0" name=""/>
        <dsp:cNvSpPr/>
      </dsp:nvSpPr>
      <dsp:spPr>
        <a:xfrm>
          <a:off x="3026585" y="4657867"/>
          <a:ext cx="1705190" cy="85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รูปแบบของการผลักดันสู่การเผยแพร่สู่สาธารณะ</a:t>
          </a:r>
        </a:p>
      </dsp:txBody>
      <dsp:txXfrm>
        <a:off x="3026585" y="4657867"/>
        <a:ext cx="1705190" cy="8523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6B7B3-FD82-8B4F-A15F-454859345039}">
      <dsp:nvSpPr>
        <dsp:cNvPr id="0" name=""/>
        <dsp:cNvSpPr/>
      </dsp:nvSpPr>
      <dsp:spPr>
        <a:xfrm>
          <a:off x="42247" y="752488"/>
          <a:ext cx="4513469" cy="4619598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8C8FA-32A9-4342-8A7E-A8DDC707B366}">
      <dsp:nvSpPr>
        <dsp:cNvPr id="0" name=""/>
        <dsp:cNvSpPr/>
      </dsp:nvSpPr>
      <dsp:spPr>
        <a:xfrm>
          <a:off x="4641116" y="1921178"/>
          <a:ext cx="4359035" cy="2261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th-TH" sz="36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การจำแนกงบประมาณ</a:t>
          </a:r>
          <a:endParaRPr lang="en-GB" sz="3600" b="1" u="none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th-TH" sz="36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rPr>
            <a:t>การจัดทำคำของบประมาณ</a:t>
          </a:r>
          <a:endParaRPr lang="en-GB" sz="3600" b="1" u="none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600" b="1" u="none" kern="12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rPr>
            <a:t>การจัดสรรงบประมาณ</a:t>
          </a:r>
          <a:endParaRPr lang="en-GB" sz="3600" b="1" u="none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4641116" y="1921178"/>
        <a:ext cx="4359035" cy="2261306"/>
      </dsp:txXfrm>
    </dsp:sp>
    <dsp:sp modelId="{0C2A9EDF-2E58-6444-98CB-03AB47AB6330}">
      <dsp:nvSpPr>
        <dsp:cNvPr id="0" name=""/>
        <dsp:cNvSpPr/>
      </dsp:nvSpPr>
      <dsp:spPr>
        <a:xfrm>
          <a:off x="721535" y="2282331"/>
          <a:ext cx="3153084" cy="1576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th-TH" sz="5400" b="1" i="0" u="none" strike="noStrike" kern="1200" cap="none" spc="0" normalizeH="0" baseline="0" noProof="0" dirty="0">
              <a:ln/>
              <a:solidFill>
                <a:schemeClr val="bg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หลักเกณฑ์</a:t>
          </a:r>
          <a:endParaRPr lang="en-GB" sz="5400" b="1" u="none" kern="1200" dirty="0">
            <a:solidFill>
              <a:schemeClr val="bg1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721535" y="2282331"/>
        <a:ext cx="3153084" cy="1576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1D647D-1243-4156-A9F6-03CC7D46EF5A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B25F97-6F72-4DAD-A711-64986AE1B2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02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74">
              <a:defRPr/>
            </a:pPr>
            <a:fld id="{AB152494-9832-4DCD-AE25-331250D1A2BC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31774">
                <a:defRPr/>
              </a:pPr>
              <a:t>4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654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60.4</a:t>
            </a:r>
            <a:r>
              <a:rPr lang="en-US" dirty="0"/>
              <a:t>% = 2,850 </a:t>
            </a:r>
            <a:r>
              <a:rPr lang="th-TH" dirty="0"/>
              <a:t>ลบ.</a:t>
            </a:r>
            <a:endParaRPr lang="en-US" dirty="0"/>
          </a:p>
          <a:p>
            <a:r>
              <a:rPr lang="en-US" dirty="0"/>
              <a:t>8.4% = </a:t>
            </a:r>
            <a:r>
              <a:rPr 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</a:t>
            </a: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,</a:t>
            </a:r>
            <a:r>
              <a:rPr 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973</a:t>
            </a: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ลบ.</a:t>
            </a:r>
            <a:endParaRPr lang="en-US" sz="1800" b="1" dirty="0">
              <a:solidFill>
                <a:prstClr val="black">
                  <a:lumMod val="95000"/>
                  <a:lumOff val="5000"/>
                </a:prst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defTabSz="931774">
              <a:defRPr/>
            </a:pPr>
            <a:r>
              <a:rPr 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31.2% = 14</a:t>
            </a: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,</a:t>
            </a:r>
            <a:r>
              <a:rPr 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719</a:t>
            </a:r>
            <a:r>
              <a:rPr lang="th-TH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ลบ.</a:t>
            </a:r>
            <a:endParaRPr lang="en-US" sz="1800" dirty="0">
              <a:solidFill>
                <a:prstClr val="black">
                  <a:lumMod val="95000"/>
                  <a:lumOff val="5000"/>
                </a:prstClr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endParaRPr lang="th-TH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33014">
              <a:defRPr/>
            </a:pPr>
            <a:fld id="{DD0B15F0-7206-42CA-9A42-C103224250EC}" type="slidenum">
              <a:rPr lang="en-US">
                <a:solidFill>
                  <a:prstClr val="black"/>
                </a:solidFill>
                <a:latin typeface="Calibri"/>
              </a:rPr>
              <a:pPr defTabSz="1033014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72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5531" latinLnBrk="1">
              <a:defRPr/>
            </a:pPr>
            <a:fld id="{79119159-2BF6-485B-B289-98C78A6503C9}" type="slidenum">
              <a:rPr 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925531" latinLnBrk="1">
                <a:defRPr/>
              </a:pPr>
              <a:t>10</a:t>
            </a:fld>
            <a:endParaRPr 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1630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 </a:t>
            </a:r>
            <a:r>
              <a:rPr lang="en-US" dirty="0"/>
              <a:t>Knowledge Brokers</a:t>
            </a:r>
            <a:r>
              <a:rPr lang="th-TH" dirty="0"/>
              <a:t>  ทำหน้าที่เชื่อมโยงคน เพื่อสร้างความสัมพันธ์ต่อกัน อันจะก่อให้เกิดการแลกเปลี่ยนความรู้ ความคิด ประสบการณ์อย่างแคล่วคล่องมากขึ้น ซึ่งความรู้ได้นี้จะเป็นความรู้ในคนหรือความรู้ฝังลึก (</a:t>
            </a:r>
            <a:r>
              <a:rPr lang="en-US" dirty="0"/>
              <a:t>Tacit knowledge) </a:t>
            </a:r>
            <a:r>
              <a:rPr lang="th-TH" dirty="0"/>
              <a:t>เป็นหลัก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527C-28A1-4D0F-A0DF-3E7FF73013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50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31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F527C-28A1-4D0F-A0DF-3E7FF73013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45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11C58-2B79-44EA-8EE7-5FA5D4E54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CB2F8-957B-4990-A934-A610F6EAC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7358-7AEA-4C49-ACEB-E0C51BEEC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6FF97-3E95-46FF-89F4-9A2A9152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ECDA6-CD82-4BCF-8CC4-6F02A065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789A-06FD-4B99-8670-67D3D0818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28A07F-10F6-42BD-BF4D-3AEBE662C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6517C-3284-4346-AB5A-2D99100AC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5B2B9-1F19-4C57-B71C-2480A6DA9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DA27F-18CB-4792-B85C-F6CF7F4CE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B002DA-2E27-4ABA-BA03-BBB6202A9E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AA2180-08A5-4F2D-BE63-6F1641E8F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A6603-DADA-46FD-8151-BFBA9BB1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B4668-F8AD-48FA-A8F8-666F7F2A7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622CD-6627-45BF-A8F2-DC7C8B4B2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-4" y="6720313"/>
            <a:ext cx="12192000" cy="137699"/>
          </a:xfrm>
          <a:prstGeom prst="rect">
            <a:avLst/>
          </a:prstGeom>
          <a:solidFill>
            <a:srgbClr val="C7F464"/>
          </a:solidFill>
          <a:ln>
            <a:noFill/>
          </a:ln>
        </p:spPr>
        <p:txBody>
          <a:bodyPr lIns="91408" tIns="91408" rIns="91408" bIns="91408" anchor="ctr" anchorCtr="0">
            <a:noAutofit/>
          </a:bodyPr>
          <a:lstStyle/>
          <a:p>
            <a:pPr defTabSz="914218"/>
            <a:endParaRPr sz="1500" kern="0">
              <a:solidFill>
                <a:srgbClr val="000000"/>
              </a:solidFill>
              <a:cs typeface="Arial"/>
              <a:sym typeface="Arial"/>
              <a:rtl val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551916" y="6445981"/>
            <a:ext cx="640080" cy="274320"/>
          </a:xfrm>
          <a:solidFill>
            <a:schemeClr val="bg1">
              <a:lumMod val="95000"/>
            </a:schemeClr>
          </a:solidFill>
        </p:spPr>
        <p:txBody>
          <a:bodyPr vert="horz" lIns="91424" tIns="45718" rIns="91424" bIns="45718" rtlCol="0" anchor="ctr"/>
          <a:lstStyle>
            <a:lvl1pPr>
              <a:defRPr lang="en-US" sz="1100" b="1" smtClean="0">
                <a:solidFill>
                  <a:srgbClr val="6666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085365D-C51F-460E-B193-D85FE7DDBD3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439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48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43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7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88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47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6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0EB65-C101-443C-9C06-FE45EF97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A1AD8-CF60-4C51-859D-AFD05E107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38C53-03D4-4405-AA5B-EF851A7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BBCCF-973C-4EE4-8FDA-76F014617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36220-753C-4E54-8585-E95E5E57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7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704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69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46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494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748034"/>
            <a:ext cx="10972800" cy="4800600"/>
          </a:xfrm>
        </p:spPr>
        <p:txBody>
          <a:bodyPr/>
          <a:lstStyle>
            <a:lvl1pPr marL="269880" indent="-269880">
              <a:buFont typeface="+mj-lt"/>
              <a:buAutoNum type="arabicPeriod"/>
              <a:defRPr/>
            </a:lvl1pPr>
            <a:lvl2pPr marL="538174" indent="-285756">
              <a:buFont typeface="Arial" panose="020B0604020202020204" pitchFamily="34" charset="0"/>
              <a:buChar char="•"/>
              <a:defRPr/>
            </a:lvl2pPr>
            <a:lvl3pPr marL="808054" indent="-228605">
              <a:buFont typeface="TH SarabunPSK" panose="020B0500040200020003" pitchFamily="34" charset="-34"/>
              <a:buChar char="–"/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1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3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52B0C4D-7EA7-4816-A2C2-328A92C8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1" y="6356377"/>
            <a:ext cx="2844800" cy="365125"/>
          </a:xfrm>
        </p:spPr>
        <p:txBody>
          <a:bodyPr/>
          <a:lstStyle/>
          <a:p>
            <a:fld id="{53B47E3D-2F19-4FD1-A13A-EF5D04FEA9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79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8D8CF6F-F8AB-E34A-92E3-30CE69560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32837196-52CB-034F-869D-2ADED706E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0D2C9-1552-2647-9BA9-0A375EBF2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91C7DA6-7589-1C4A-919C-16C14390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2485430-E186-124B-BC07-EE2998CA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03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B1F6DAE-B469-134C-BAB6-C3C46A1F5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B3F1AEE-709B-8A42-87C2-DF96C752C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3836D32-E8EC-6243-BC45-5D4B94CA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AB227A2-8D14-C941-89F4-4DE7FDA2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914ADA2-0EEC-A945-B6FC-9272808A4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7300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8F1E0F7-7A93-C04B-979E-F2CEA00AA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9A5BA1F0-56A9-7E40-B2E1-78B5B1288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22238E-0A69-9B4F-80FB-75B2633FA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5C4377A-07D0-0D4A-91D0-CE122444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0CF84BE-4115-4347-AA15-97533185B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1886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65689B-F26E-2849-AB0C-74962913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788B1F3-11FB-3C42-8887-931C9182D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EEF1F3F6-B021-D841-8088-84EE5F544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B44EF74-33FA-9645-9D21-FE31ED3D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FB9AE43-68F5-E94B-AA4D-33931253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9DD03AEF-0D76-1749-A333-002F43A01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3829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60AA3-4897-4D5C-8A1A-ABF068525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B6157A-7CCF-45E8-ADF9-E67508B7A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72D64A-BB8F-40F0-85CA-13181DB4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61D59F-B8EF-4DB9-A3D9-327FE6C97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ECA84-836B-4E5B-9CE4-D8EA4FA3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9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06009C0-BAE0-A042-91FE-9A3E3DAB3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74224FB4-70AC-E84D-8C13-31538968C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1FF259-1AD0-1446-BD85-C08C92323E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BB646791-F7F7-AC4A-A989-BAB7D5CE76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D0E33C93-9A77-E144-B248-D726E76AC7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8AC31513-1DF5-E74B-9B29-07AD51B7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C3E2302-EEC4-7C42-935F-D131AC6E6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1070A8AE-1843-6241-A568-2195A320A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94854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74458B7-7CD2-8848-B287-30BA25D6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C9A2EF16-2480-8543-B3C0-303F28159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61CFBA2A-44D2-1D4B-8EEC-7495A814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8E07446-4591-144A-ABD2-8A775D55C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63578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9D657F47-5FEA-F34B-A464-2D3ECB11E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B644AE7-1F9E-734F-81F6-DE74B841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26ECBD0-F485-0548-BED6-F12CF2F3C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71166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AD13E2E-3C0B-E940-AB6E-A76472C68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B500EDE1-F24F-6E44-A771-C2A00D2F0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97B64328-1C1F-7843-9890-1C768E201A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D8B0616D-6DFD-3744-B1C7-BF7467F21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A57380E-7F16-B542-8654-9EE677DE8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5D64748C-F9E8-9A44-9B36-72DE28D1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5050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8F7AAD5-31B9-A048-9E51-36326E06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7F05D3E8-758D-404D-986B-1E4FC0774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658FDDC0-31A3-364B-A7DF-1FFEA0651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789F01B6-2D7E-2D43-8CC6-E8EA9B04C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041E1C4-0822-C440-A3D7-A479EAA46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6BE6C93-7338-8144-AFC7-4C87A0EB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964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85CB8CA-BD78-C14E-9E6B-48B1E8C3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33D825C1-21CC-EC46-9982-B016C634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AF8B11F-4BEF-424D-B335-3BF4CB0C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2607224-479B-A340-AABC-EB21C7BCC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BCB2A03-C886-C549-A95C-AB7D30AB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43851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663161E7-B084-054D-B016-2E883C061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C9EC0E96-5503-2841-BCEA-37B37369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3179DEB-C01A-AA42-AE53-1593B5B4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4F470F1-7FE7-BA47-BF2D-D37C2D51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DAEF903-9F47-DF40-8B56-4E54947D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465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asic Layou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9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4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04676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4C65-7D20-4BD2-A062-2287443E12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E1D0C-E8CB-455C-9AF6-F7C4B88F9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E8FA7-4361-498F-83B3-37D0CF448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6AA93-6426-44B4-99D1-0FDBD265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87659-8758-4A55-9EE5-ED106FA6E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27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998F2-7427-4DD8-A802-9D9EC03CD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95DA3C-7604-467C-803C-BDE85E1B8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FC891-4D7D-4D47-8E12-6B0C24CE1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73603-FE6D-4D5D-8688-A0ABB0C1D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9EB66-5406-4C5E-B693-CFEF8E32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6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DF19-794A-42F4-B21E-F56F537C2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0AEE-F6D0-46AA-84C0-35B89448CF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D2E75-8BE4-4FC0-A63E-A41BFDF5F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CFC65B-236F-49EB-9D2D-1180F8C41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7C0D62-FCDB-4871-BAC5-6429F9B4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7079C-A988-45DC-BD34-2E5819D7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17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F631A-E10C-4572-8E39-B55BAB030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6CDDA-5A42-4906-8AC2-4C8D6A3BC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1089B-9A02-424F-9858-2B9A5AAD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4F931-852F-464A-A9D3-82D2C707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25FF4-76C0-40E7-93B6-BB3BDCF48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05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50DAC-ABBC-4E50-8FFB-2D6FF1415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050D4-513A-4C74-A3E5-9058845031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3160F-D1BC-4469-95BE-19A052FD4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BBBBF0-3EC1-422C-834E-62337E18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3AEF0-2DF8-4002-83F5-AEF813F14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3C073-242E-49B5-BCB7-5C9385829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827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C2162-9C7F-4FB4-852B-F2B9AAB4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C9A49-2621-4572-99E7-33033AB56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5C778D-1E9A-4298-B239-D49659B47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BC2874-1474-4C79-A796-6405078225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DB3ED-93C4-436E-9249-CEC2D87EC5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BAABED-A99D-4DAB-80F8-540FB9894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1258A0-0AF9-4D9F-BD15-4C63D51BF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C31BF8-E2E4-4FA7-A149-6CE4528B9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25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D9B4-CB83-4BAE-8842-3F8C6F8D8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9E2600-4488-482C-A6B2-AC6165E10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D7D898-2FC1-4AFD-952C-F5621321B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947A69-6DAA-4F5C-814A-96EEEF9BB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52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8FC36B-8F64-4BD6-882D-71757AADB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450B36-0EC7-4030-BD0A-F50728BBF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456EF-69F8-4F36-9C47-68130E460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11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5C3-9B4E-4240-89D8-70A261C76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5DF19-D98A-4F11-954B-FBC6FDCC2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104A2-9AC3-44A5-B4B8-BC7F0E45F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8E37A7-FDAC-42B8-A417-CF5798CB7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BC0CC-567F-43F4-9554-8E56358D0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23FBB-3FDA-4636-A71F-BCB229407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719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18D1E-7F57-4912-843A-E5C0643F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7CF266-AFF2-4323-B1F9-0783ED659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9A1CB9-D437-409B-A155-70227ABDD5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EAA7B-8E1B-4EF9-897A-F964324D0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01332D-8D9F-4A14-AFA3-288FD3B4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01666-8753-4DDD-87CB-1509BF48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04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1C6B-9028-4FC7-A19A-D99BF0686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B1927-9182-4B19-AE81-43E463CE3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9457C-03E2-4A89-9F29-32F7CE4B7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D2DFA-A989-41D4-8D2A-B78D22A70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24DE2-67A1-4FF8-8569-37278265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18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434B35-18E9-4666-813A-55372B6160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CB7B3C-06C2-4281-B5BE-EC3494A64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E64A-1149-43BB-93FD-6F3BCBB85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A56ED-B20C-49CD-853C-16CDE5E0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459EB-437A-4F22-B2AE-61E7D975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7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7C6D4-87E9-45CE-8966-11C4733D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0B1D3-2140-4204-A597-97CF5613C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3E2EE2-73ED-40AB-9416-3D22C1C4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549536-E740-4296-8CE3-AD5B1BA1E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36A810-779E-4962-94F8-F54E53E4FD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964DB-1A90-45AB-9D09-A39BE61F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6C9607-6A09-4DFC-95F9-669DCAE4D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74138E-D796-4860-8430-68A93852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2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2D557-0FA3-438E-9984-7DBD4A84D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70F132-93D9-4000-B0D2-2F560A0ED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AF03B7-C230-43DC-9AA4-538E73B33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2D361-20A3-48A2-83BB-B22E7E7FE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9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9217-CD9A-41A6-B917-53B4191C3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1ED6BD-A76E-443E-ACF2-27EB9CD8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C8F35-65FA-4D17-8D43-DE9656B4C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98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566E-756A-4CE2-AC93-62DA9BD5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9435D-2F0A-4737-BE0A-6F35FF4DC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EF4B5-57C6-4371-90BE-BDC51FF67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5EDB4-41BB-4FCD-B51E-A9EA308E2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4A6CA-6E25-4430-8B9D-E2335ED42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5B051-3FB3-4C64-99E5-AECB9366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5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A1EB-E9A0-4CE6-B8B2-A41BA27AE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BAD154-2915-4D58-8F22-6AB173DB90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F0AEFB-5E8C-478D-B45A-29784E00DA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DC9D04-66FB-49CE-B556-210D247A8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DCCD5-09E6-430D-8D36-D87D053BC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9B287-7878-44CA-8BCB-1B81F310C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677F6-44B3-4CA3-B160-9A6B04F7F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5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A4BC6-CDE9-42F4-B9B9-C75F55AA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031A0-780D-41FD-B1A0-BDA6ACB8E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5920-7A0F-4BA3-B9C6-65F9ED078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6C3DB-B410-4C80-9820-A380CA2C9D1F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9E866-2546-4DBD-BCAF-3FE9940A5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CA1F5-B5CF-4710-9592-81DCD8C169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77F6-44B3-4CA3-B160-9A6B04F7F0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8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73ED8-00F2-4953-B694-FA65DDEAA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1EAEC174-B6CD-4445-81C2-9E3E17FC1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87A0418-D5EA-CF41-B6A8-489E10653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3B02FB8-DB8F-E245-9E55-5BAD72B93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F36A5-74F1-2A4F-95C5-E9E9741F2423}" type="datetimeFigureOut">
              <a:rPr lang="th-TH"/>
              <a:t>19/06/63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695BC58-ECDE-884F-9DF9-AAF47D8351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E8F00C1F-7643-E944-87F0-52A44B5C9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C4904-A0D0-5F4D-8E67-4975616DBC62}" type="slidenum">
              <a:rPr lang="th-TH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284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E2C69E-61C8-4435-B5E7-F071E2A2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72321-6A76-48FF-9624-DB46698B5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BE352-F2B2-4A06-8233-B1E91FF0DA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70C0-E8F6-4F83-908E-033442D770A3}" type="datetimeFigureOut">
              <a:rPr lang="en-US" smtClean="0"/>
              <a:t>6/19/2020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9E34C-01E6-4B10-858E-137C0EFE0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7AEA5-942D-4A55-AA01-ECFC76C35A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83EEA-FACC-4118-8788-2264C891DE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6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9CD23-7DD4-4BC1-9866-E4D376565000}"/>
              </a:ext>
            </a:extLst>
          </p:cNvPr>
          <p:cNvSpPr txBox="1"/>
          <p:nvPr/>
        </p:nvSpPr>
        <p:spPr>
          <a:xfrm>
            <a:off x="0" y="0"/>
            <a:ext cx="12191999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แนวทางการเบิกจ่ายทุนอุดหนุน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การวิจัยงบประมาณ</a:t>
            </a:r>
            <a:r>
              <a:rPr 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kumimoji="0" lang="th-TH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ววน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kumimoji="0" lang="th-TH" sz="44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200" b="1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>
              <a:defRPr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</a:p>
          <a:p>
            <a:pPr lvl="0" algn="ctr">
              <a:defRPr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การใช้ประโยชน์จากงานวิจัย </a:t>
            </a:r>
          </a:p>
          <a:p>
            <a:pPr lvl="0" algn="ctr">
              <a:defRPr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และการพัฒนาธรรมาภิบาลงบประมาณ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8E22E1-6797-4754-99FA-E14412B085BD}"/>
              </a:ext>
            </a:extLst>
          </p:cNvPr>
          <p:cNvSpPr txBox="1"/>
          <p:nvPr/>
        </p:nvSpPr>
        <p:spPr>
          <a:xfrm>
            <a:off x="144806" y="168170"/>
            <a:ext cx="12047193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Chakra Petch" panose="02000506000000020004" pitchFamily="2" charset="-34"/>
                <a:cs typeface="TH Chakra Petch" panose="02000506000000020004" pitchFamily="2" charset="-34"/>
              </a:rPr>
              <a:t>                              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uLnTx/>
                <a:uFillTx/>
                <a:latin typeface="TH Chakra Petch" panose="02000506000000020004" pitchFamily="2" charset="-34"/>
                <a:cs typeface="TH Chakra Petch" panose="02000506000000020004" pitchFamily="2" charset="-34"/>
              </a:rPr>
              <a:t>สำนักงานคณะกรรมการส่งเสริมวิทยาศาสตร์ วิจัยและนวัตกรรม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576D2E-EC43-4B13-BD14-985F48506C80}"/>
              </a:ext>
            </a:extLst>
          </p:cNvPr>
          <p:cNvSpPr/>
          <p:nvPr/>
        </p:nvSpPr>
        <p:spPr>
          <a:xfrm>
            <a:off x="5982828" y="3244334"/>
            <a:ext cx="22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H Chakra Petch"/>
              </a:rPr>
              <a:t> 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/>
              <a:cs typeface="TH Chakra Petch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860A87-2A4A-4A62-95F0-EB2D88ECF8E5}"/>
              </a:ext>
            </a:extLst>
          </p:cNvPr>
          <p:cNvSpPr/>
          <p:nvPr/>
        </p:nvSpPr>
        <p:spPr>
          <a:xfrm>
            <a:off x="3302000" y="4930146"/>
            <a:ext cx="86821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ผศ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สุภาวดี โพธิยะราช</a:t>
            </a:r>
          </a:p>
          <a:p>
            <a:pPr lvl="0" algn="r">
              <a:defRPr/>
            </a:pP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ผู้อำนวยการภารกิจการจัดทำแผนงบประมาณ สกสว.</a:t>
            </a:r>
          </a:p>
          <a:p>
            <a:pPr lvl="0" algn="r">
              <a:defRPr/>
            </a:pP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ดร.ฉัตรฉวี คงดี </a:t>
            </a:r>
          </a:p>
          <a:p>
            <a:pPr lvl="0" algn="r">
              <a:defRPr/>
            </a:pP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ผู้ช่วยผู้อำนวยการภารกิจพัฒนาธรรมาภิบาลงบประมาณ สกสว.</a:t>
            </a:r>
          </a:p>
          <a:p>
            <a:pPr lvl="0" algn="r">
              <a:defRPr/>
            </a:pPr>
            <a:r>
              <a:rPr lang="th-TH" sz="24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วันอังคารที่ 16 มิถุนายน พ.ศ. 2563 ณ ห้องประชุมช่อแก้ว มหาวิทยาลัยราชภัฏสวนสุนันทา</a:t>
            </a:r>
          </a:p>
          <a:p>
            <a:pPr lvl="0" algn="r">
              <a:defRPr/>
            </a:pPr>
            <a:endParaRPr kumimoji="0" lang="th-TH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3DC17A9-A73D-4BF2-9294-15BED06E6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5" y="168170"/>
            <a:ext cx="1130531" cy="146649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55239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5BB6F383-EFE8-4A84-9688-C1A1910945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2985727"/>
              </p:ext>
            </p:extLst>
          </p:nvPr>
        </p:nvGraphicFramePr>
        <p:xfrm>
          <a:off x="1179914" y="726472"/>
          <a:ext cx="9401000" cy="6013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F1975D9-12DE-41FA-BD0D-32C349CC2DD8}"/>
              </a:ext>
            </a:extLst>
          </p:cNvPr>
          <p:cNvSpPr/>
          <p:nvPr/>
        </p:nvSpPr>
        <p:spPr>
          <a:xfrm>
            <a:off x="4768971" y="2789804"/>
            <a:ext cx="2312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ระบบการจัดสรร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และบริหารงบประมาณแบบมุ่งเน้นผลสัมฤทธิ์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A66725-8679-49EB-AF1F-3ED9F98578A5}"/>
              </a:ext>
            </a:extLst>
          </p:cNvPr>
          <p:cNvSpPr/>
          <p:nvPr/>
        </p:nvSpPr>
        <p:spPr>
          <a:xfrm>
            <a:off x="6703895" y="1066982"/>
            <a:ext cx="46312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ให้ความสำคัญกับผลผลิตมากกว่าทรัพยากรที่ใช้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EB65B09-1A59-45A8-94DC-780B76013160}"/>
              </a:ext>
            </a:extLst>
          </p:cNvPr>
          <p:cNvSpPr/>
          <p:nvPr/>
        </p:nvSpPr>
        <p:spPr>
          <a:xfrm>
            <a:off x="8604136" y="2181118"/>
            <a:ext cx="2838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กระจายอำนาจให้หน่วยรับงบประมาณ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3C34A20-683C-441C-BE68-734CA3B06348}"/>
              </a:ext>
            </a:extLst>
          </p:cNvPr>
          <p:cNvSpPr/>
          <p:nvPr/>
        </p:nvSpPr>
        <p:spPr>
          <a:xfrm>
            <a:off x="6891766" y="2228983"/>
            <a:ext cx="1710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Block grant 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Multi-year budgeting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B4EF7C-99C6-4581-8180-1B55EC8452B4}"/>
              </a:ext>
            </a:extLst>
          </p:cNvPr>
          <p:cNvSpPr/>
          <p:nvPr/>
        </p:nvSpPr>
        <p:spPr>
          <a:xfrm>
            <a:off x="4860549" y="993473"/>
            <a:ext cx="199546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ความเชื่อมโยงยุทธศาสตร์ระดับชาติโดยมี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Priority setting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1A8418F-2651-479D-AF5A-07AD814CB705}"/>
              </a:ext>
            </a:extLst>
          </p:cNvPr>
          <p:cNvSpPr/>
          <p:nvPr/>
        </p:nvSpPr>
        <p:spPr>
          <a:xfrm>
            <a:off x="6847928" y="4297245"/>
            <a:ext cx="1761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ส่งเสริมการบริหารจัดการงานวิจัย</a:t>
            </a:r>
            <a:r>
              <a:rPr kumimoji="0" lang="th-TH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ผ่านระบบ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NRIIS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F9FDF4-DFA7-4AC7-9FAB-D8655E0454C2}"/>
              </a:ext>
            </a:extLst>
          </p:cNvPr>
          <p:cNvSpPr/>
          <p:nvPr/>
        </p:nvSpPr>
        <p:spPr>
          <a:xfrm>
            <a:off x="8173092" y="3827479"/>
            <a:ext cx="28389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ระบบการตรวจสอบภายในและความรับผิดชอบของผู้บริหารหน่วยงาน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โดยการสร้างระบบการรายงาน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ผลการดำเนินงานและการเงิน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แบบ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real-time</a:t>
            </a:r>
            <a:endParaRPr kumimoji="0" lang="th-TH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CE83D3-B932-4BE2-A6BB-93FDD8A7C7DB}"/>
              </a:ext>
            </a:extLst>
          </p:cNvPr>
          <p:cNvSpPr/>
          <p:nvPr/>
        </p:nvSpPr>
        <p:spPr>
          <a:xfrm>
            <a:off x="5070522" y="5384773"/>
            <a:ext cx="1526097" cy="1218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กำหนด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OKR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โดยมีหน่วยนับที่ชัดเจน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F3A33C2-C25F-44F3-8366-26BB3E163A60}"/>
              </a:ext>
            </a:extLst>
          </p:cNvPr>
          <p:cNvSpPr/>
          <p:nvPr/>
        </p:nvSpPr>
        <p:spPr>
          <a:xfrm>
            <a:off x="6394627" y="5938929"/>
            <a:ext cx="293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สามารถวัดผลได้อย่างสมบูรณ์และนำไปใช้จริงอย่างเหมาะสมกับเวลา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27B056E-AB2A-43E6-8395-AD5E31FD9EB5}"/>
              </a:ext>
            </a:extLst>
          </p:cNvPr>
          <p:cNvSpPr/>
          <p:nvPr/>
        </p:nvSpPr>
        <p:spPr>
          <a:xfrm>
            <a:off x="3083693" y="4153665"/>
            <a:ext cx="1908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ให้ความสำคัญ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กับการวางแผน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กลยุทธ์ของหน่วยงาน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B0BF39-4817-4F73-BE90-31E1BCFE529F}"/>
              </a:ext>
            </a:extLst>
          </p:cNvPr>
          <p:cNvSpPr/>
          <p:nvPr/>
        </p:nvSpPr>
        <p:spPr>
          <a:xfrm>
            <a:off x="514307" y="4054284"/>
            <a:ext cx="30124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จ่ายงบประมาณตามแผนกลยุทธ์ ให้สอดคล้องกับ ยุทธศาสตร์หน่วยงาน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b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และยุทธศาสตร์ระดับชาติ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F007A0-56F6-4F5B-A839-42D1C194703F}"/>
              </a:ext>
            </a:extLst>
          </p:cNvPr>
          <p:cNvSpPr/>
          <p:nvPr/>
        </p:nvSpPr>
        <p:spPr>
          <a:xfrm>
            <a:off x="333675" y="2213288"/>
            <a:ext cx="3078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เน้นความรับผิดชอบและความโปร่งใส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ในการดำเนินงานจัดสรรงบประมาณ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AA39BDB-1F46-4596-88D9-6C350E7D3759}"/>
              </a:ext>
            </a:extLst>
          </p:cNvPr>
          <p:cNvSpPr/>
          <p:nvPr/>
        </p:nvSpPr>
        <p:spPr>
          <a:xfrm>
            <a:off x="3266010" y="2203551"/>
            <a:ext cx="14974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มีธรรมาภิบาล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ความโปร่งใส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ตรวจสอบได้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DD99C7D-3F4D-490D-ABEA-6AC1F0896464}"/>
              </a:ext>
            </a:extLst>
          </p:cNvPr>
          <p:cNvSpPr/>
          <p:nvPr/>
        </p:nvSpPr>
        <p:spPr>
          <a:xfrm>
            <a:off x="7391799" y="1839447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77E4917-0F94-4F4F-A4D3-9208B7622327}"/>
              </a:ext>
            </a:extLst>
          </p:cNvPr>
          <p:cNvSpPr/>
          <p:nvPr/>
        </p:nvSpPr>
        <p:spPr>
          <a:xfrm>
            <a:off x="7363534" y="3922833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3.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7CCC79-02F0-44C9-A6B6-1BBDAAF9B459}"/>
              </a:ext>
            </a:extLst>
          </p:cNvPr>
          <p:cNvSpPr/>
          <p:nvPr/>
        </p:nvSpPr>
        <p:spPr>
          <a:xfrm>
            <a:off x="5592206" y="5016584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4.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F9CCE2-4777-4810-BAE8-5C4097CD567B}"/>
              </a:ext>
            </a:extLst>
          </p:cNvPr>
          <p:cNvSpPr/>
          <p:nvPr/>
        </p:nvSpPr>
        <p:spPr>
          <a:xfrm>
            <a:off x="3726145" y="3873142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F290B14-49EC-4CF7-9718-248EE26DD0D0}"/>
              </a:ext>
            </a:extLst>
          </p:cNvPr>
          <p:cNvSpPr/>
          <p:nvPr/>
        </p:nvSpPr>
        <p:spPr>
          <a:xfrm>
            <a:off x="3646384" y="1832457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6.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2D4D45-74A1-4190-8EA7-9C00C23167E0}"/>
              </a:ext>
            </a:extLst>
          </p:cNvPr>
          <p:cNvSpPr/>
          <p:nvPr/>
        </p:nvSpPr>
        <p:spPr>
          <a:xfrm>
            <a:off x="1512298" y="21104"/>
            <a:ext cx="88248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ระบบการจัดสรรและบริหารงบประมาณแบบบูรณาการที่มุ่งผลสัมฤทธิ์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ABBEC0D-95F4-4C36-BA2A-BD02251436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58" y="3773855"/>
            <a:ext cx="986405" cy="98640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77F8FDA-F95B-4851-977B-889512FE00DC}"/>
              </a:ext>
            </a:extLst>
          </p:cNvPr>
          <p:cNvSpPr/>
          <p:nvPr/>
        </p:nvSpPr>
        <p:spPr>
          <a:xfrm>
            <a:off x="5602917" y="655926"/>
            <a:ext cx="5453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1.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Slide Number Placeholder 26">
            <a:extLst>
              <a:ext uri="{FF2B5EF4-FFF2-40B4-BE49-F238E27FC236}">
                <a16:creationId xmlns:a16="http://schemas.microsoft.com/office/drawing/2014/main" id="{170E99BF-AB14-4158-8F96-466B21914DDB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245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BFB6079B-D608-4EE1-BBED-0158F30C5C0B}"/>
              </a:ext>
            </a:extLst>
          </p:cNvPr>
          <p:cNvSpPr/>
          <p:nvPr/>
        </p:nvSpPr>
        <p:spPr>
          <a:xfrm>
            <a:off x="236899" y="4217207"/>
            <a:ext cx="11837392" cy="2442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6B4723-9233-4E6F-B248-38E6B3E12EB1}"/>
              </a:ext>
            </a:extLst>
          </p:cNvPr>
          <p:cNvSpPr/>
          <p:nvPr/>
        </p:nvSpPr>
        <p:spPr>
          <a:xfrm>
            <a:off x="4751308" y="544376"/>
            <a:ext cx="2166227" cy="5772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394120-A467-4287-8DD1-99E834C2E09A}"/>
              </a:ext>
            </a:extLst>
          </p:cNvPr>
          <p:cNvSpPr txBox="1"/>
          <p:nvPr/>
        </p:nvSpPr>
        <p:spPr>
          <a:xfrm>
            <a:off x="5222222" y="475847"/>
            <a:ext cx="1109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24,0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68</a:t>
            </a:r>
            <a:endParaRPr kumimoji="0" lang="th-TH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7BFC50F-CD68-40A0-B770-7D4AFB81E61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3282" y="1899465"/>
            <a:ext cx="1389837" cy="824312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F3725D82-A339-4E1C-BB15-AA90B3331F67}"/>
              </a:ext>
            </a:extLst>
          </p:cNvPr>
          <p:cNvGrpSpPr/>
          <p:nvPr/>
        </p:nvGrpSpPr>
        <p:grpSpPr>
          <a:xfrm>
            <a:off x="5832636" y="3286168"/>
            <a:ext cx="3213744" cy="610558"/>
            <a:chOff x="6693322" y="3299259"/>
            <a:chExt cx="3213744" cy="610559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1D72CA98-F83C-4090-8220-6687FD73FD12}"/>
                </a:ext>
              </a:extLst>
            </p:cNvPr>
            <p:cNvSpPr/>
            <p:nvPr/>
          </p:nvSpPr>
          <p:spPr>
            <a:xfrm>
              <a:off x="6693322" y="329925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0DB721C-2463-4ACC-8588-D02E2B72EC5A}"/>
                </a:ext>
              </a:extLst>
            </p:cNvPr>
            <p:cNvSpPr txBox="1"/>
            <p:nvPr/>
          </p:nvSpPr>
          <p:spPr>
            <a:xfrm>
              <a:off x="6803041" y="3310468"/>
              <a:ext cx="591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วช.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FA0BDAC-B6E8-41C2-AC7C-09CF4C28886F}"/>
                </a:ext>
              </a:extLst>
            </p:cNvPr>
            <p:cNvSpPr/>
            <p:nvPr/>
          </p:nvSpPr>
          <p:spPr>
            <a:xfrm>
              <a:off x="7496875" y="329925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32318C-BE24-4B7D-A4AF-92D86325E7A4}"/>
                </a:ext>
              </a:extLst>
            </p:cNvPr>
            <p:cNvSpPr txBox="1"/>
            <p:nvPr/>
          </p:nvSpPr>
          <p:spPr>
            <a:xfrm>
              <a:off x="7541278" y="3310468"/>
              <a:ext cx="80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สนช.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302FCE68-4D57-404E-926C-6F4F9748B7DC}"/>
                </a:ext>
              </a:extLst>
            </p:cNvPr>
            <p:cNvSpPr/>
            <p:nvPr/>
          </p:nvSpPr>
          <p:spPr>
            <a:xfrm>
              <a:off x="8300428" y="331046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28C6DA-15FE-48C8-B918-976DD1302A0E}"/>
                </a:ext>
              </a:extLst>
            </p:cNvPr>
            <p:cNvSpPr txBox="1"/>
            <p:nvPr/>
          </p:nvSpPr>
          <p:spPr>
            <a:xfrm>
              <a:off x="8344831" y="3321679"/>
              <a:ext cx="80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สวก.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A389C883-B7C8-4686-9ED9-1696742E9B7E}"/>
                </a:ext>
              </a:extLst>
            </p:cNvPr>
            <p:cNvSpPr/>
            <p:nvPr/>
          </p:nvSpPr>
          <p:spPr>
            <a:xfrm>
              <a:off x="9101140" y="329925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B4363EE-04D6-4C2C-8DD1-92FEC9F5B60A}"/>
                </a:ext>
              </a:extLst>
            </p:cNvPr>
            <p:cNvSpPr txBox="1"/>
            <p:nvPr/>
          </p:nvSpPr>
          <p:spPr>
            <a:xfrm>
              <a:off x="9106354" y="3310468"/>
              <a:ext cx="80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สวรส*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97D9E79-8CB8-400E-9AA2-08F34B9CD7F1}"/>
              </a:ext>
            </a:extLst>
          </p:cNvPr>
          <p:cNvSpPr txBox="1"/>
          <p:nvPr/>
        </p:nvSpPr>
        <p:spPr>
          <a:xfrm>
            <a:off x="1668674" y="4640555"/>
            <a:ext cx="1650255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หน่วยงานส่วนอุดมศึกษา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30568D-8FFA-46C4-8411-AA406E907A28}"/>
              </a:ext>
            </a:extLst>
          </p:cNvPr>
          <p:cNvSpPr txBox="1"/>
          <p:nvPr/>
        </p:nvSpPr>
        <p:spPr>
          <a:xfrm>
            <a:off x="4790359" y="4644643"/>
            <a:ext cx="153721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หน่วยงานด้านการให้ทุน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6CDCA93-77B9-4135-804F-6C418E4CC712}"/>
              </a:ext>
            </a:extLst>
          </p:cNvPr>
          <p:cNvSpPr txBox="1"/>
          <p:nvPr/>
        </p:nvSpPr>
        <p:spPr>
          <a:xfrm>
            <a:off x="6697400" y="4644643"/>
            <a:ext cx="300080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หน่วยงานส่วนวิทยาศาสตร์และเทคโนโลยีในกระทรวง อว.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F8C90C-2DE0-4546-A214-0B86AC24E21D}"/>
              </a:ext>
            </a:extLst>
          </p:cNvPr>
          <p:cNvSpPr txBox="1"/>
          <p:nvPr/>
        </p:nvSpPr>
        <p:spPr>
          <a:xfrm>
            <a:off x="10175604" y="4644644"/>
            <a:ext cx="161662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หน่วยงานนอกกระทรวง อว.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CCF4D3-5366-4446-87D7-01C4AB443C5E}"/>
              </a:ext>
            </a:extLst>
          </p:cNvPr>
          <p:cNvSpPr txBox="1"/>
          <p:nvPr/>
        </p:nvSpPr>
        <p:spPr>
          <a:xfrm>
            <a:off x="233374" y="5917977"/>
            <a:ext cx="96443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มรภ. </a:t>
            </a:r>
            <a:b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</a:b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36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แห่ง)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17A847-0334-4EE9-89DA-5AF11855BA85}"/>
              </a:ext>
            </a:extLst>
          </p:cNvPr>
          <p:cNvSpPr txBox="1"/>
          <p:nvPr/>
        </p:nvSpPr>
        <p:spPr>
          <a:xfrm>
            <a:off x="1240581" y="5924261"/>
            <a:ext cx="118232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มหาวิทยาลัยรัฐ (7 แห่ง)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0EF9CE0-5D1F-49AE-8AA7-81C7537408C2}"/>
              </a:ext>
            </a:extLst>
          </p:cNvPr>
          <p:cNvSpPr txBox="1"/>
          <p:nvPr/>
        </p:nvSpPr>
        <p:spPr>
          <a:xfrm>
            <a:off x="2474421" y="5924261"/>
            <a:ext cx="82252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มทร.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(9 แห่ง)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DE9E3D9-AD86-42D2-A4D8-CB101D80877F}"/>
              </a:ext>
            </a:extLst>
          </p:cNvPr>
          <p:cNvSpPr txBox="1"/>
          <p:nvPr/>
        </p:nvSpPr>
        <p:spPr>
          <a:xfrm>
            <a:off x="3318927" y="5932014"/>
            <a:ext cx="139494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สถาบันวิทยาลัยชุมชน (1 แห่ง)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26D002F-BC31-422B-A64E-3D5F640F8D45}"/>
              </a:ext>
            </a:extLst>
          </p:cNvPr>
          <p:cNvGrpSpPr/>
          <p:nvPr/>
        </p:nvGrpSpPr>
        <p:grpSpPr>
          <a:xfrm>
            <a:off x="5237268" y="6047700"/>
            <a:ext cx="605403" cy="369332"/>
            <a:chOff x="6512216" y="5735847"/>
            <a:chExt cx="752800" cy="59934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F72FAC5A-B025-480B-9032-483AB75A9A27}"/>
                </a:ext>
              </a:extLst>
            </p:cNvPr>
            <p:cNvSpPr/>
            <p:nvPr/>
          </p:nvSpPr>
          <p:spPr>
            <a:xfrm>
              <a:off x="6512216" y="5735847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9F7DD9D-ADBB-42A6-94E8-8FBC790CFD1D}"/>
                </a:ext>
              </a:extLst>
            </p:cNvPr>
            <p:cNvSpPr txBox="1"/>
            <p:nvPr/>
          </p:nvSpPr>
          <p:spPr>
            <a:xfrm>
              <a:off x="6616614" y="5735847"/>
              <a:ext cx="648402" cy="599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วช.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AB5A0DA2-BBC9-43F0-8259-ED0C648BF12C}"/>
              </a:ext>
            </a:extLst>
          </p:cNvPr>
          <p:cNvSpPr txBox="1"/>
          <p:nvPr/>
        </p:nvSpPr>
        <p:spPr>
          <a:xfrm>
            <a:off x="6885264" y="6065395"/>
            <a:ext cx="7009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สปอว.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DD0272-86B9-499C-BA5C-AF3D0B5390A5}"/>
              </a:ext>
            </a:extLst>
          </p:cNvPr>
          <p:cNvSpPr txBox="1"/>
          <p:nvPr/>
        </p:nvSpPr>
        <p:spPr>
          <a:xfrm>
            <a:off x="7892301" y="6073138"/>
            <a:ext cx="714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สวทช.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94F0EA5-872D-4054-890A-A9D99E90133C}"/>
              </a:ext>
            </a:extLst>
          </p:cNvPr>
          <p:cNvSpPr txBox="1"/>
          <p:nvPr/>
        </p:nvSpPr>
        <p:spPr>
          <a:xfrm>
            <a:off x="8979440" y="6073443"/>
            <a:ext cx="7140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สอวช.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E74794F-45C3-4129-BC0A-C36A90EC2E95}"/>
              </a:ext>
            </a:extLst>
          </p:cNvPr>
          <p:cNvSpPr txBox="1"/>
          <p:nvPr/>
        </p:nvSpPr>
        <p:spPr>
          <a:xfrm>
            <a:off x="10479125" y="6069014"/>
            <a:ext cx="1063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กรมอนามัย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1D9078D5-25E2-454B-95AD-E49438121C88}"/>
              </a:ext>
            </a:extLst>
          </p:cNvPr>
          <p:cNvCxnSpPr>
            <a:cxnSpLocks/>
          </p:cNvCxnSpPr>
          <p:nvPr/>
        </p:nvCxnSpPr>
        <p:spPr>
          <a:xfrm rot="16200000" flipH="1">
            <a:off x="7349404" y="-432080"/>
            <a:ext cx="776414" cy="392117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or: Elbow 74">
            <a:extLst>
              <a:ext uri="{FF2B5EF4-FFF2-40B4-BE49-F238E27FC236}">
                <a16:creationId xmlns:a16="http://schemas.microsoft.com/office/drawing/2014/main" id="{BD996AD5-2986-4789-9745-7E165069887A}"/>
              </a:ext>
            </a:extLst>
          </p:cNvPr>
          <p:cNvCxnSpPr>
            <a:cxnSpLocks/>
            <a:endCxn id="94" idx="0"/>
          </p:cNvCxnSpPr>
          <p:nvPr/>
        </p:nvCxnSpPr>
        <p:spPr>
          <a:xfrm rot="10800000" flipV="1">
            <a:off x="3760451" y="2954902"/>
            <a:ext cx="6362244" cy="374057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089D3BF-E6F1-40F7-8F11-417A73EAE8B4}"/>
              </a:ext>
            </a:extLst>
          </p:cNvPr>
          <p:cNvCxnSpPr>
            <a:cxnSpLocks/>
          </p:cNvCxnSpPr>
          <p:nvPr/>
        </p:nvCxnSpPr>
        <p:spPr>
          <a:xfrm>
            <a:off x="4570439" y="2933160"/>
            <a:ext cx="4515" cy="3539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8C4DA84-6FCA-42FF-A168-2E29A1B839AF}"/>
              </a:ext>
            </a:extLst>
          </p:cNvPr>
          <p:cNvCxnSpPr>
            <a:cxnSpLocks/>
          </p:cNvCxnSpPr>
          <p:nvPr/>
        </p:nvCxnSpPr>
        <p:spPr>
          <a:xfrm>
            <a:off x="6154122" y="2949453"/>
            <a:ext cx="14661" cy="3591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1716FE9-C6E7-4D10-A8CB-7AD10BC02A7A}"/>
              </a:ext>
            </a:extLst>
          </p:cNvPr>
          <p:cNvCxnSpPr>
            <a:cxnSpLocks/>
          </p:cNvCxnSpPr>
          <p:nvPr/>
        </p:nvCxnSpPr>
        <p:spPr>
          <a:xfrm>
            <a:off x="5370765" y="2957717"/>
            <a:ext cx="0" cy="36395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3E4E8EA-C0E8-43B9-A64F-0623393FC9F7}"/>
              </a:ext>
            </a:extLst>
          </p:cNvPr>
          <p:cNvCxnSpPr/>
          <p:nvPr/>
        </p:nvCxnSpPr>
        <p:spPr>
          <a:xfrm flipH="1">
            <a:off x="7792521" y="2949453"/>
            <a:ext cx="4239" cy="3278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96C2333F-5B53-4299-A45A-AC5ADB0EC847}"/>
              </a:ext>
            </a:extLst>
          </p:cNvPr>
          <p:cNvCxnSpPr>
            <a:cxnSpLocks/>
          </p:cNvCxnSpPr>
          <p:nvPr/>
        </p:nvCxnSpPr>
        <p:spPr>
          <a:xfrm>
            <a:off x="6941572" y="2949454"/>
            <a:ext cx="10265" cy="347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E1CE6CAD-071C-4B27-8AE3-B99DC14D90A6}"/>
              </a:ext>
            </a:extLst>
          </p:cNvPr>
          <p:cNvCxnSpPr>
            <a:endCxn id="33" idx="0"/>
          </p:cNvCxnSpPr>
          <p:nvPr/>
        </p:nvCxnSpPr>
        <p:spPr>
          <a:xfrm>
            <a:off x="8597471" y="2949454"/>
            <a:ext cx="0" cy="3367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137F0B8D-8B7D-4D59-80EB-47D8D5739E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1292061" y="1524158"/>
            <a:ext cx="4497831" cy="1836565"/>
          </a:xfrm>
          <a:prstGeom prst="bentConnector3">
            <a:avLst>
              <a:gd name="adj1" fmla="val 10001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0046E44D-100E-477F-8FDE-10188852A75B}"/>
              </a:ext>
            </a:extLst>
          </p:cNvPr>
          <p:cNvCxnSpPr/>
          <p:nvPr/>
        </p:nvCxnSpPr>
        <p:spPr>
          <a:xfrm>
            <a:off x="2726807" y="1521986"/>
            <a:ext cx="0" cy="183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850A45CF-CE2C-45EC-B09D-F1F828083DA7}"/>
              </a:ext>
            </a:extLst>
          </p:cNvPr>
          <p:cNvSpPr txBox="1"/>
          <p:nvPr/>
        </p:nvSpPr>
        <p:spPr>
          <a:xfrm>
            <a:off x="0" y="9538"/>
            <a:ext cx="4130615" cy="50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งบประมาณ ววน. ปีงบประมาณ 2563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129EB6D-856C-4C8B-8332-08F058E71B8E}"/>
              </a:ext>
            </a:extLst>
          </p:cNvPr>
          <p:cNvSpPr txBox="1"/>
          <p:nvPr/>
        </p:nvSpPr>
        <p:spPr>
          <a:xfrm>
            <a:off x="6317378" y="2486996"/>
            <a:ext cx="816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Flagship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05C19A8-000B-4406-BF56-8E024DDBB12B}"/>
              </a:ext>
            </a:extLst>
          </p:cNvPr>
          <p:cNvSpPr txBox="1"/>
          <p:nvPr/>
        </p:nvSpPr>
        <p:spPr>
          <a:xfrm>
            <a:off x="114750" y="1012923"/>
            <a:ext cx="4007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จัดสรรตรงไปที่หน่วยงาน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,5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13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(47.9%)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CE9EB23-12AA-4C9D-9E22-3A5F02DF01BD}"/>
              </a:ext>
            </a:extLst>
          </p:cNvPr>
          <p:cNvSpPr txBox="1"/>
          <p:nvPr/>
        </p:nvSpPr>
        <p:spPr>
          <a:xfrm>
            <a:off x="8272934" y="1030855"/>
            <a:ext cx="382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จัดสรรผ่านกองทุนฯ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12,555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(52.1%)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280E393-4CB5-4022-91C3-067B6454E17F}"/>
              </a:ext>
            </a:extLst>
          </p:cNvPr>
          <p:cNvSpPr/>
          <p:nvPr/>
        </p:nvSpPr>
        <p:spPr>
          <a:xfrm>
            <a:off x="1939230" y="1555139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7,4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32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4457250-6D95-46A4-9520-DABB110BC7E0}"/>
              </a:ext>
            </a:extLst>
          </p:cNvPr>
          <p:cNvSpPr txBox="1"/>
          <p:nvPr/>
        </p:nvSpPr>
        <p:spPr>
          <a:xfrm>
            <a:off x="1775520" y="1884737"/>
            <a:ext cx="115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ยุทธศาสตร์วิจัยและนวัตกรรม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3CFEE9-205E-4BD3-AC6D-E302B3AB675C}"/>
              </a:ext>
            </a:extLst>
          </p:cNvPr>
          <p:cNvSpPr/>
          <p:nvPr/>
        </p:nvSpPr>
        <p:spPr>
          <a:xfrm>
            <a:off x="566796" y="1555139"/>
            <a:ext cx="561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,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081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80CB1FB-8E14-4418-8D8A-EF3E88C2D842}"/>
              </a:ext>
            </a:extLst>
          </p:cNvPr>
          <p:cNvSpPr txBox="1"/>
          <p:nvPr/>
        </p:nvSpPr>
        <p:spPr>
          <a:xfrm>
            <a:off x="-7407" y="1882761"/>
            <a:ext cx="1412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ยุทธศาสตร์พัฒนาศักยภาพวิทยาศาสตร์ เทคโนโลยีและนวัตกรรม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5076A2C-D26D-410E-B285-E6989C76E92C}"/>
              </a:ext>
            </a:extLst>
          </p:cNvPr>
          <p:cNvSpPr/>
          <p:nvPr/>
        </p:nvSpPr>
        <p:spPr>
          <a:xfrm>
            <a:off x="5656062" y="2505114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8,38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</a:t>
            </a: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1EE4BA1-22DE-4235-B189-DEC5C3E715BF}"/>
              </a:ext>
            </a:extLst>
          </p:cNvPr>
          <p:cNvSpPr/>
          <p:nvPr/>
        </p:nvSpPr>
        <p:spPr>
          <a:xfrm>
            <a:off x="10716603" y="2848872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4,17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D883E4D2-10F3-443C-BCE5-B862489A5B40}"/>
              </a:ext>
            </a:extLst>
          </p:cNvPr>
          <p:cNvSpPr txBox="1"/>
          <p:nvPr/>
        </p:nvSpPr>
        <p:spPr>
          <a:xfrm>
            <a:off x="10128448" y="2537067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โครงการปกติ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127" name="Connector: Elbow 126">
            <a:extLst>
              <a:ext uri="{FF2B5EF4-FFF2-40B4-BE49-F238E27FC236}">
                <a16:creationId xmlns:a16="http://schemas.microsoft.com/office/drawing/2014/main" id="{A2652629-40B2-46D1-A38F-DB1D9FC7FCA6}"/>
              </a:ext>
            </a:extLst>
          </p:cNvPr>
          <p:cNvCxnSpPr>
            <a:cxnSpLocks/>
            <a:stCxn id="36" idx="2"/>
            <a:endCxn id="42" idx="0"/>
          </p:cNvCxnSpPr>
          <p:nvPr/>
        </p:nvCxnSpPr>
        <p:spPr>
          <a:xfrm rot="5400000">
            <a:off x="1381486" y="4805660"/>
            <a:ext cx="446425" cy="1778209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or: Elbow 128">
            <a:extLst>
              <a:ext uri="{FF2B5EF4-FFF2-40B4-BE49-F238E27FC236}">
                <a16:creationId xmlns:a16="http://schemas.microsoft.com/office/drawing/2014/main" id="{D06AE997-1AFB-4D60-BB5F-2B650942D8DA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2355005" y="5694069"/>
            <a:ext cx="1661393" cy="237945"/>
          </a:xfrm>
          <a:prstGeom prst="bent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CC91C68C-C617-4A2A-B45A-F46F71721470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824387" y="5702695"/>
            <a:ext cx="7358" cy="22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798210A7-101B-4984-A43A-0FE723085558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2885681" y="5702695"/>
            <a:ext cx="2832" cy="2215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2B06B68A-52F2-47A1-9716-E79F769A4FFE}"/>
              </a:ext>
            </a:extLst>
          </p:cNvPr>
          <p:cNvCxnSpPr>
            <a:cxnSpLocks/>
          </p:cNvCxnSpPr>
          <p:nvPr/>
        </p:nvCxnSpPr>
        <p:spPr>
          <a:xfrm>
            <a:off x="5566996" y="5500870"/>
            <a:ext cx="14953" cy="528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or: Elbow 144">
            <a:extLst>
              <a:ext uri="{FF2B5EF4-FFF2-40B4-BE49-F238E27FC236}">
                <a16:creationId xmlns:a16="http://schemas.microsoft.com/office/drawing/2014/main" id="{4C112436-3963-490D-8338-BEC0C2F6E97E}"/>
              </a:ext>
            </a:extLst>
          </p:cNvPr>
          <p:cNvCxnSpPr/>
          <p:nvPr/>
        </p:nvCxnSpPr>
        <p:spPr>
          <a:xfrm rot="5400000">
            <a:off x="7428936" y="5304881"/>
            <a:ext cx="558977" cy="96205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ctor: Elbow 146">
            <a:extLst>
              <a:ext uri="{FF2B5EF4-FFF2-40B4-BE49-F238E27FC236}">
                <a16:creationId xmlns:a16="http://schemas.microsoft.com/office/drawing/2014/main" id="{1C43AFA1-0D18-4889-B45D-CCCA95487076}"/>
              </a:ext>
            </a:extLst>
          </p:cNvPr>
          <p:cNvCxnSpPr>
            <a:cxnSpLocks/>
          </p:cNvCxnSpPr>
          <p:nvPr/>
        </p:nvCxnSpPr>
        <p:spPr>
          <a:xfrm>
            <a:off x="8189992" y="5785905"/>
            <a:ext cx="1122584" cy="279491"/>
          </a:xfrm>
          <a:prstGeom prst="bentConnector3">
            <a:avLst>
              <a:gd name="adj1" fmla="val 998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9B8468CC-3F85-42D1-9CE3-9C6D72C85CA6}"/>
              </a:ext>
            </a:extLst>
          </p:cNvPr>
          <p:cNvCxnSpPr/>
          <p:nvPr/>
        </p:nvCxnSpPr>
        <p:spPr>
          <a:xfrm>
            <a:off x="8193007" y="5637332"/>
            <a:ext cx="0" cy="4427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E5E6555A-52F2-4B08-8C98-2BB5B4E15C24}"/>
              </a:ext>
            </a:extLst>
          </p:cNvPr>
          <p:cNvCxnSpPr>
            <a:cxnSpLocks/>
          </p:cNvCxnSpPr>
          <p:nvPr/>
        </p:nvCxnSpPr>
        <p:spPr>
          <a:xfrm>
            <a:off x="11004224" y="5487338"/>
            <a:ext cx="6712" cy="578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B25825F-B92C-46EA-8E95-220AD03D61F5}"/>
              </a:ext>
            </a:extLst>
          </p:cNvPr>
          <p:cNvSpPr/>
          <p:nvPr/>
        </p:nvSpPr>
        <p:spPr>
          <a:xfrm>
            <a:off x="10506851" y="5764912"/>
            <a:ext cx="397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5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.5</a:t>
            </a: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FEF81CDD-7D2B-44E1-907F-DB59B5885F96}"/>
              </a:ext>
            </a:extLst>
          </p:cNvPr>
          <p:cNvSpPr/>
          <p:nvPr/>
        </p:nvSpPr>
        <p:spPr>
          <a:xfrm>
            <a:off x="8754655" y="5719592"/>
            <a:ext cx="49725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133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675</a:t>
            </a:r>
            <a:endParaRPr kumimoji="0" lang="en-US" sz="21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D2F8B9EC-4321-43DD-9C78-79158EAB28B7}"/>
              </a:ext>
            </a:extLst>
          </p:cNvPr>
          <p:cNvSpPr/>
          <p:nvPr/>
        </p:nvSpPr>
        <p:spPr>
          <a:xfrm>
            <a:off x="104095" y="5628845"/>
            <a:ext cx="70014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364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.5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A15BB92-65A0-4485-9819-77521DF9A6B3}"/>
              </a:ext>
            </a:extLst>
          </p:cNvPr>
          <p:cNvSpPr/>
          <p:nvPr/>
        </p:nvSpPr>
        <p:spPr>
          <a:xfrm>
            <a:off x="1232547" y="5637332"/>
            <a:ext cx="44595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23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870C581-C5AA-4875-8E11-8DAB63F9A23A}"/>
              </a:ext>
            </a:extLst>
          </p:cNvPr>
          <p:cNvSpPr/>
          <p:nvPr/>
        </p:nvSpPr>
        <p:spPr>
          <a:xfrm>
            <a:off x="2399564" y="5627727"/>
            <a:ext cx="45397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243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2983CBDC-4D9E-46A5-AB1A-E51BAEF3B580}"/>
              </a:ext>
            </a:extLst>
          </p:cNvPr>
          <p:cNvSpPr/>
          <p:nvPr/>
        </p:nvSpPr>
        <p:spPr>
          <a:xfrm>
            <a:off x="3604175" y="5630065"/>
            <a:ext cx="40267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.2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9772FB2C-4AD7-476D-9507-0AE091F68D09}"/>
              </a:ext>
            </a:extLst>
          </p:cNvPr>
          <p:cNvSpPr/>
          <p:nvPr/>
        </p:nvSpPr>
        <p:spPr>
          <a:xfrm>
            <a:off x="4891493" y="5604719"/>
            <a:ext cx="64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1,60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4.8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F4EE1C76-AF24-4B6A-A6D7-4E269FAAEF14}"/>
              </a:ext>
            </a:extLst>
          </p:cNvPr>
          <p:cNvSpPr/>
          <p:nvPr/>
        </p:nvSpPr>
        <p:spPr>
          <a:xfrm>
            <a:off x="6701695" y="5726828"/>
            <a:ext cx="45397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934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49E7732D-4020-4F44-A5BC-7EF246214930}"/>
              </a:ext>
            </a:extLst>
          </p:cNvPr>
          <p:cNvSpPr/>
          <p:nvPr/>
        </p:nvSpPr>
        <p:spPr>
          <a:xfrm>
            <a:off x="7710065" y="5730129"/>
            <a:ext cx="40908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108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186" name="Connector: Elbow 185">
            <a:extLst>
              <a:ext uri="{FF2B5EF4-FFF2-40B4-BE49-F238E27FC236}">
                <a16:creationId xmlns:a16="http://schemas.microsoft.com/office/drawing/2014/main" id="{03C8686C-B0EA-4906-BD4D-8194442A86FF}"/>
              </a:ext>
            </a:extLst>
          </p:cNvPr>
          <p:cNvCxnSpPr>
            <a:cxnSpLocks/>
          </p:cNvCxnSpPr>
          <p:nvPr/>
        </p:nvCxnSpPr>
        <p:spPr>
          <a:xfrm rot="16200000" flipH="1">
            <a:off x="6736815" y="311281"/>
            <a:ext cx="4089" cy="8490117"/>
          </a:xfrm>
          <a:prstGeom prst="bentConnector3">
            <a:avLst>
              <a:gd name="adj1" fmla="val -5590609"/>
            </a:avLst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983B5061-57EA-4CE7-B868-095C95B463F5}"/>
              </a:ext>
            </a:extLst>
          </p:cNvPr>
          <p:cNvCxnSpPr>
            <a:endCxn id="37" idx="0"/>
          </p:cNvCxnSpPr>
          <p:nvPr/>
        </p:nvCxnSpPr>
        <p:spPr>
          <a:xfrm>
            <a:off x="5558967" y="4356568"/>
            <a:ext cx="0" cy="2880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EB5768D6-B8A6-4FAC-A179-1D2C52E9A048}"/>
              </a:ext>
            </a:extLst>
          </p:cNvPr>
          <p:cNvCxnSpPr/>
          <p:nvPr/>
        </p:nvCxnSpPr>
        <p:spPr>
          <a:xfrm>
            <a:off x="8249317" y="4330514"/>
            <a:ext cx="1" cy="302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ctor: Elbow 192">
            <a:extLst>
              <a:ext uri="{FF2B5EF4-FFF2-40B4-BE49-F238E27FC236}">
                <a16:creationId xmlns:a16="http://schemas.microsoft.com/office/drawing/2014/main" id="{6D9CB963-6F6A-40A8-9E6E-E9F94758E7C6}"/>
              </a:ext>
            </a:extLst>
          </p:cNvPr>
          <p:cNvCxnSpPr>
            <a:cxnSpLocks/>
          </p:cNvCxnSpPr>
          <p:nvPr/>
        </p:nvCxnSpPr>
        <p:spPr>
          <a:xfrm rot="16200000" flipH="1">
            <a:off x="9384575" y="3037403"/>
            <a:ext cx="1606736" cy="979484"/>
          </a:xfrm>
          <a:prstGeom prst="bentConnector3">
            <a:avLst>
              <a:gd name="adj1" fmla="val 14229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FBD712D2-03A3-4BB9-A8FC-74D1B6707892}"/>
              </a:ext>
            </a:extLst>
          </p:cNvPr>
          <p:cNvSpPr/>
          <p:nvPr/>
        </p:nvSpPr>
        <p:spPr>
          <a:xfrm>
            <a:off x="1820361" y="4264357"/>
            <a:ext cx="575799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84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3.7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D91C625-25F4-4487-A6D2-DB36DA42A1DB}"/>
              </a:ext>
            </a:extLst>
          </p:cNvPr>
          <p:cNvSpPr/>
          <p:nvPr/>
        </p:nvSpPr>
        <p:spPr>
          <a:xfrm>
            <a:off x="4856223" y="4315937"/>
            <a:ext cx="66556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1,60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4.8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836EA653-C93C-4400-A6EA-47EB92203AE2}"/>
              </a:ext>
            </a:extLst>
          </p:cNvPr>
          <p:cNvSpPr/>
          <p:nvPr/>
        </p:nvSpPr>
        <p:spPr>
          <a:xfrm>
            <a:off x="7604135" y="4299920"/>
            <a:ext cx="49885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1,71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</a:t>
            </a: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09636D32-D318-4519-A1CF-5CE09B69F874}"/>
              </a:ext>
            </a:extLst>
          </p:cNvPr>
          <p:cNvSpPr/>
          <p:nvPr/>
        </p:nvSpPr>
        <p:spPr>
          <a:xfrm>
            <a:off x="10499713" y="4291834"/>
            <a:ext cx="402674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5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.5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C003E98-1C1F-4BAC-B364-BC528AAC407A}"/>
              </a:ext>
            </a:extLst>
          </p:cNvPr>
          <p:cNvGrpSpPr/>
          <p:nvPr/>
        </p:nvGrpSpPr>
        <p:grpSpPr>
          <a:xfrm>
            <a:off x="3390287" y="3299961"/>
            <a:ext cx="2425143" cy="610558"/>
            <a:chOff x="6676965" y="3299259"/>
            <a:chExt cx="2425143" cy="610559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3F144096-CDF7-44A8-A463-9205A07D3C30}"/>
                </a:ext>
              </a:extLst>
            </p:cNvPr>
            <p:cNvSpPr/>
            <p:nvPr/>
          </p:nvSpPr>
          <p:spPr>
            <a:xfrm>
              <a:off x="6693322" y="329925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F06E41A-8769-4337-98AD-F63012EDDAAF}"/>
                </a:ext>
              </a:extLst>
            </p:cNvPr>
            <p:cNvSpPr txBox="1"/>
            <p:nvPr/>
          </p:nvSpPr>
          <p:spPr>
            <a:xfrm>
              <a:off x="6676965" y="3328256"/>
              <a:ext cx="7403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บพค.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1E54DCC8-3F16-469A-B9AC-4B140F5C0D11}"/>
                </a:ext>
              </a:extLst>
            </p:cNvPr>
            <p:cNvSpPr/>
            <p:nvPr/>
          </p:nvSpPr>
          <p:spPr>
            <a:xfrm>
              <a:off x="7496875" y="329925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E3C3F069-8242-4805-81E5-261C3117C9AF}"/>
                </a:ext>
              </a:extLst>
            </p:cNvPr>
            <p:cNvSpPr txBox="1"/>
            <p:nvPr/>
          </p:nvSpPr>
          <p:spPr>
            <a:xfrm>
              <a:off x="7506814" y="3335778"/>
              <a:ext cx="80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บพข.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36647E2B-9E60-487F-ADFC-9F2BA3C728F5}"/>
                </a:ext>
              </a:extLst>
            </p:cNvPr>
            <p:cNvSpPr/>
            <p:nvPr/>
          </p:nvSpPr>
          <p:spPr>
            <a:xfrm>
              <a:off x="8300428" y="3310469"/>
              <a:ext cx="71403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6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FD610B2-9DDF-4639-8C6F-762FE87282D3}"/>
                </a:ext>
              </a:extLst>
            </p:cNvPr>
            <p:cNvSpPr txBox="1"/>
            <p:nvPr/>
          </p:nvSpPr>
          <p:spPr>
            <a:xfrm>
              <a:off x="8301396" y="3320550"/>
              <a:ext cx="800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บพท.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3622B73-3BAF-4D8D-81E6-D71A5E8F5911}"/>
              </a:ext>
            </a:extLst>
          </p:cNvPr>
          <p:cNvGrpSpPr/>
          <p:nvPr/>
        </p:nvGrpSpPr>
        <p:grpSpPr>
          <a:xfrm>
            <a:off x="9049085" y="3267501"/>
            <a:ext cx="983352" cy="599349"/>
            <a:chOff x="8606233" y="3254051"/>
            <a:chExt cx="983352" cy="599349"/>
          </a:xfrm>
        </p:grpSpPr>
        <p:sp>
          <p:nvSpPr>
            <p:cNvPr id="104" name="Rectangle: Rounded Corners 103">
              <a:extLst>
                <a:ext uri="{FF2B5EF4-FFF2-40B4-BE49-F238E27FC236}">
                  <a16:creationId xmlns:a16="http://schemas.microsoft.com/office/drawing/2014/main" id="{E271A60F-8B3F-4296-BB30-952F814DB546}"/>
                </a:ext>
              </a:extLst>
            </p:cNvPr>
            <p:cNvSpPr/>
            <p:nvPr/>
          </p:nvSpPr>
          <p:spPr>
            <a:xfrm>
              <a:off x="8631777" y="3254051"/>
              <a:ext cx="886642" cy="59934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AB0A927-D578-4888-9914-862D2D7F66E1}"/>
                </a:ext>
              </a:extLst>
            </p:cNvPr>
            <p:cNvSpPr txBox="1"/>
            <p:nvPr/>
          </p:nvSpPr>
          <p:spPr>
            <a:xfrm>
              <a:off x="8606233" y="3298235"/>
              <a:ext cx="9833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อื่นๆ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2B715ED4-25B2-4264-8A81-BFEEA512DB18}"/>
              </a:ext>
            </a:extLst>
          </p:cNvPr>
          <p:cNvCxnSpPr/>
          <p:nvPr/>
        </p:nvCxnSpPr>
        <p:spPr>
          <a:xfrm>
            <a:off x="9540762" y="2949453"/>
            <a:ext cx="11623" cy="3292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2990CD9D-BDB2-46C9-80D4-A38AE1F96798}"/>
              </a:ext>
            </a:extLst>
          </p:cNvPr>
          <p:cNvSpPr/>
          <p:nvPr/>
        </p:nvSpPr>
        <p:spPr>
          <a:xfrm>
            <a:off x="2908905" y="2908737"/>
            <a:ext cx="94859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1,433.4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9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875963C-10DA-4F11-9498-FB9B2FE802F6}"/>
              </a:ext>
            </a:extLst>
          </p:cNvPr>
          <p:cNvSpPr/>
          <p:nvPr/>
        </p:nvSpPr>
        <p:spPr>
          <a:xfrm>
            <a:off x="3766258" y="2901339"/>
            <a:ext cx="882460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3,797.69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2531C41-987E-43B5-8F08-9C2C6C2B80BF}"/>
              </a:ext>
            </a:extLst>
          </p:cNvPr>
          <p:cNvSpPr/>
          <p:nvPr/>
        </p:nvSpPr>
        <p:spPr>
          <a:xfrm>
            <a:off x="4709536" y="2913205"/>
            <a:ext cx="69549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700.21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A7AE878-9E6B-4CDE-AC08-EAF3FC662DBD}"/>
              </a:ext>
            </a:extLst>
          </p:cNvPr>
          <p:cNvSpPr/>
          <p:nvPr/>
        </p:nvSpPr>
        <p:spPr>
          <a:xfrm>
            <a:off x="5513089" y="2905868"/>
            <a:ext cx="687252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826.6</a:t>
            </a: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</a:t>
            </a: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5F7B728-5B47-4F0F-B1C8-E645A35B629F}"/>
              </a:ext>
            </a:extLst>
          </p:cNvPr>
          <p:cNvSpPr/>
          <p:nvPr/>
        </p:nvSpPr>
        <p:spPr>
          <a:xfrm>
            <a:off x="7923895" y="2910274"/>
            <a:ext cx="70285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748.84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0C78AF8-EF78-4E27-937C-261C933E34EE}"/>
              </a:ext>
            </a:extLst>
          </p:cNvPr>
          <p:cNvSpPr/>
          <p:nvPr/>
        </p:nvSpPr>
        <p:spPr>
          <a:xfrm>
            <a:off x="7118588" y="2914391"/>
            <a:ext cx="73674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340.38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7EE9124-353E-4B2F-ACA2-6D50BBAE8B1E}"/>
              </a:ext>
            </a:extLst>
          </p:cNvPr>
          <p:cNvSpPr/>
          <p:nvPr/>
        </p:nvSpPr>
        <p:spPr>
          <a:xfrm>
            <a:off x="6319726" y="2933588"/>
            <a:ext cx="693496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97.25</a:t>
            </a:r>
            <a:endParaRPr kumimoji="0" lang="en-US" sz="18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D5FA012-6064-4E3E-BF01-235E6C330F59}"/>
              </a:ext>
            </a:extLst>
          </p:cNvPr>
          <p:cNvSpPr/>
          <p:nvPr/>
        </p:nvSpPr>
        <p:spPr>
          <a:xfrm>
            <a:off x="8888978" y="2925036"/>
            <a:ext cx="724481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156.58 </a:t>
            </a:r>
          </a:p>
        </p:txBody>
      </p:sp>
      <p:sp>
        <p:nvSpPr>
          <p:cNvPr id="134" name="Slide Number Placeholder 26">
            <a:extLst>
              <a:ext uri="{FF2B5EF4-FFF2-40B4-BE49-F238E27FC236}">
                <a16:creationId xmlns:a16="http://schemas.microsoft.com/office/drawing/2014/main" id="{194D7708-7C7B-479C-9B94-325FF109814C}"/>
              </a:ext>
            </a:extLst>
          </p:cNvPr>
          <p:cNvSpPr txBox="1">
            <a:spLocks/>
          </p:cNvSpPr>
          <p:nvPr/>
        </p:nvSpPr>
        <p:spPr>
          <a:xfrm>
            <a:off x="9290180" y="6350095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1867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th-TH" sz="1867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A4457250-6D95-46A4-9520-DABB110BC7E0}"/>
              </a:ext>
            </a:extLst>
          </p:cNvPr>
          <p:cNvSpPr txBox="1"/>
          <p:nvPr/>
        </p:nvSpPr>
        <p:spPr>
          <a:xfrm>
            <a:off x="9643534" y="1436813"/>
            <a:ext cx="258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ยุทธศาสตร์วิจัยและนวัตกรรม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8" name="Rectangle: Rounded Corners 103">
            <a:extLst>
              <a:ext uri="{FF2B5EF4-FFF2-40B4-BE49-F238E27FC236}">
                <a16:creationId xmlns:a16="http://schemas.microsoft.com/office/drawing/2014/main" id="{E271A60F-8B3F-4296-BB30-952F814DB546}"/>
              </a:ext>
            </a:extLst>
          </p:cNvPr>
          <p:cNvSpPr/>
          <p:nvPr/>
        </p:nvSpPr>
        <p:spPr>
          <a:xfrm>
            <a:off x="271227" y="3360723"/>
            <a:ext cx="2688879" cy="5993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AB0A927-D578-4888-9914-862D2D7F66E1}"/>
              </a:ext>
            </a:extLst>
          </p:cNvPr>
          <p:cNvSpPr txBox="1"/>
          <p:nvPr/>
        </p:nvSpPr>
        <p:spPr>
          <a:xfrm>
            <a:off x="245684" y="3404907"/>
            <a:ext cx="2567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หน่วยงานในระบบ ววน.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9AB0A927-D578-4888-9914-862D2D7F66E1}"/>
              </a:ext>
            </a:extLst>
          </p:cNvPr>
          <p:cNvSpPr txBox="1"/>
          <p:nvPr/>
        </p:nvSpPr>
        <p:spPr>
          <a:xfrm>
            <a:off x="10744348" y="3490592"/>
            <a:ext cx="1530544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หน่วยงานในระบบ ววน.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A4457250-6D95-46A4-9520-DABB110BC7E0}"/>
              </a:ext>
            </a:extLst>
          </p:cNvPr>
          <p:cNvSpPr txBox="1"/>
          <p:nvPr/>
        </p:nvSpPr>
        <p:spPr>
          <a:xfrm>
            <a:off x="12413" y="618807"/>
            <a:ext cx="1279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: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ล้านบาท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62A07831-656D-497D-A381-A8C07DEA9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2750" y="133763"/>
            <a:ext cx="538076" cy="699226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CC067946-68B0-4F63-AEC3-649BAF37A0CC}"/>
              </a:ext>
            </a:extLst>
          </p:cNvPr>
          <p:cNvSpPr txBox="1"/>
          <p:nvPr/>
        </p:nvSpPr>
        <p:spPr>
          <a:xfrm>
            <a:off x="-49152" y="6594328"/>
            <a:ext cx="6668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ที่มา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: </a:t>
            </a: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พ.ร.บ. งบประมาณรายจ่าย ประจำปี งปม. พ.ศ. 2563 (เล่มที่ 2) ปกส้ม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5076A2C-D26D-410E-B285-E6989C76E92C}"/>
              </a:ext>
            </a:extLst>
          </p:cNvPr>
          <p:cNvSpPr/>
          <p:nvPr/>
        </p:nvSpPr>
        <p:spPr>
          <a:xfrm>
            <a:off x="7940007" y="2608700"/>
            <a:ext cx="1659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(งบบริหารกองทุน 28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2.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71)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0D037B-BED0-45D7-A8D8-F305BA5E49A2}"/>
              </a:ext>
            </a:extLst>
          </p:cNvPr>
          <p:cNvSpPr txBox="1"/>
          <p:nvPr/>
        </p:nvSpPr>
        <p:spPr>
          <a:xfrm>
            <a:off x="11010936" y="6576202"/>
            <a:ext cx="9685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อัพเดท 11.5.63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76416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0A45CF-CE2C-45EC-B09D-F1F828083DA7}"/>
              </a:ext>
            </a:extLst>
          </p:cNvPr>
          <p:cNvSpPr txBox="1"/>
          <p:nvPr/>
        </p:nvSpPr>
        <p:spPr>
          <a:xfrm>
            <a:off x="0" y="9538"/>
            <a:ext cx="7655442" cy="5027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ตัวอย่างประเด็นการสนับสนุนงบประมาณ</a:t>
            </a: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</a:t>
            </a:r>
            <a:r>
              <a:rPr lang="en-US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 </a:t>
            </a: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ที่ต่อยอดจากฐานงาน ปี </a:t>
            </a:r>
            <a:r>
              <a:rPr lang="en-US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 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79B18F8-C3E7-42B4-8847-795A680C6328}"/>
              </a:ext>
            </a:extLst>
          </p:cNvPr>
          <p:cNvGrpSpPr/>
          <p:nvPr/>
        </p:nvGrpSpPr>
        <p:grpSpPr>
          <a:xfrm>
            <a:off x="2181726" y="325189"/>
            <a:ext cx="7749195" cy="6176021"/>
            <a:chOff x="256674" y="-1964748"/>
            <a:chExt cx="13193134" cy="105147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85B2D33-10E8-4CDF-934A-098B7A97BD49}"/>
                </a:ext>
              </a:extLst>
            </p:cNvPr>
            <p:cNvGrpSpPr/>
            <p:nvPr/>
          </p:nvGrpSpPr>
          <p:grpSpPr>
            <a:xfrm>
              <a:off x="256674" y="-1964748"/>
              <a:ext cx="13193134" cy="10514779"/>
              <a:chOff x="256674" y="-1964748"/>
              <a:chExt cx="13193134" cy="10514779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ECAF647-7C7D-4AD1-A503-534EAA432FD8}"/>
                  </a:ext>
                </a:extLst>
              </p:cNvPr>
              <p:cNvSpPr/>
              <p:nvPr/>
            </p:nvSpPr>
            <p:spPr>
              <a:xfrm>
                <a:off x="3023282" y="3154898"/>
                <a:ext cx="2797640" cy="2797982"/>
              </a:xfrm>
              <a:prstGeom prst="ellipse">
                <a:avLst/>
              </a:prstGeom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Circle: Hollow 30">
                <a:extLst>
                  <a:ext uri="{FF2B5EF4-FFF2-40B4-BE49-F238E27FC236}">
                    <a16:creationId xmlns:a16="http://schemas.microsoft.com/office/drawing/2014/main" id="{D59DA41A-E4D5-4A7C-9A6F-9F846228978A}"/>
                  </a:ext>
                </a:extLst>
              </p:cNvPr>
              <p:cNvSpPr/>
              <p:nvPr/>
            </p:nvSpPr>
            <p:spPr>
              <a:xfrm>
                <a:off x="4807613" y="1094001"/>
                <a:ext cx="830698" cy="829616"/>
              </a:xfrm>
              <a:prstGeom prst="donut">
                <a:avLst>
                  <a:gd name="adj" fmla="val 7460"/>
                </a:avLst>
              </a:prstGeom>
            </p:spPr>
            <p:style>
              <a:lnRef idx="2">
                <a:schemeClr val="accent5">
                  <a:hueOff val="-735334"/>
                  <a:satOff val="-1023"/>
                  <a:lumOff val="-392"/>
                  <a:alphaOff val="0"/>
                </a:schemeClr>
              </a:lnRef>
              <a:fillRef idx="1">
                <a:schemeClr val="accent5">
                  <a:hueOff val="-735334"/>
                  <a:satOff val="-1023"/>
                  <a:lumOff val="-392"/>
                  <a:alphaOff val="0"/>
                </a:schemeClr>
              </a:fillRef>
              <a:effectRef idx="0">
                <a:schemeClr val="accent5">
                  <a:hueOff val="-735334"/>
                  <a:satOff val="-1023"/>
                  <a:lumOff val="-39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F7A4A595-E11F-4636-A9F0-1D084B60EAFF}"/>
                  </a:ext>
                </a:extLst>
              </p:cNvPr>
              <p:cNvSpPr/>
              <p:nvPr/>
            </p:nvSpPr>
            <p:spPr>
              <a:xfrm>
                <a:off x="3122345" y="3262149"/>
                <a:ext cx="2582805" cy="258242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20AA807-C276-4F05-9D37-C822842C3656}"/>
                  </a:ext>
                </a:extLst>
              </p:cNvPr>
              <p:cNvSpPr/>
              <p:nvPr/>
            </p:nvSpPr>
            <p:spPr>
              <a:xfrm>
                <a:off x="6023823" y="3682740"/>
                <a:ext cx="1463270" cy="1463657"/>
              </a:xfrm>
              <a:prstGeom prst="ellipse">
                <a:avLst/>
              </a:prstGeom>
            </p:spPr>
            <p:style>
              <a:lnRef idx="2">
                <a:schemeClr val="accent5">
                  <a:hueOff val="-1470669"/>
                  <a:satOff val="-2046"/>
                  <a:lumOff val="-784"/>
                  <a:alphaOff val="0"/>
                </a:schemeClr>
              </a:lnRef>
              <a:fillRef idx="1">
                <a:schemeClr val="accent5">
                  <a:hueOff val="-1470669"/>
                  <a:satOff val="-2046"/>
                  <a:lumOff val="-784"/>
                  <a:alphaOff val="0"/>
                </a:schemeClr>
              </a:fillRef>
              <a:effectRef idx="0">
                <a:schemeClr val="accent5">
                  <a:hueOff val="-1470669"/>
                  <a:satOff val="-2046"/>
                  <a:lumOff val="-78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8F2C06DC-235E-43FE-BEA2-81E034D35373}"/>
                  </a:ext>
                </a:extLst>
              </p:cNvPr>
              <p:cNvSpPr/>
              <p:nvPr/>
            </p:nvSpPr>
            <p:spPr>
              <a:xfrm>
                <a:off x="6109757" y="3768961"/>
                <a:ext cx="1291402" cy="1291214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-1477794"/>
                  <a:satOff val="-2599"/>
                  <a:lumOff val="-334"/>
                  <a:alphaOff val="0"/>
                </a:schemeClr>
              </a:fillRef>
              <a:effectRef idx="0">
                <a:schemeClr val="accent5">
                  <a:tint val="50000"/>
                  <a:hueOff val="-1477794"/>
                  <a:satOff val="-2599"/>
                  <a:lumOff val="-334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575140E-7F25-411C-B63E-22F03CA16138}"/>
                  </a:ext>
                </a:extLst>
              </p:cNvPr>
              <p:cNvSpPr/>
              <p:nvPr/>
            </p:nvSpPr>
            <p:spPr>
              <a:xfrm>
                <a:off x="5450927" y="1617637"/>
                <a:ext cx="1877426" cy="1876888"/>
              </a:xfrm>
              <a:prstGeom prst="ellipse">
                <a:avLst/>
              </a:prstGeom>
            </p:spPr>
            <p:style>
              <a:lnRef idx="2">
                <a:schemeClr val="accent5">
                  <a:hueOff val="-2206003"/>
                  <a:satOff val="-3068"/>
                  <a:lumOff val="-1177"/>
                  <a:alphaOff val="0"/>
                </a:schemeClr>
              </a:lnRef>
              <a:fillRef idx="1">
                <a:schemeClr val="accent5">
                  <a:hueOff val="-2206003"/>
                  <a:satOff val="-3068"/>
                  <a:lumOff val="-1177"/>
                  <a:alphaOff val="0"/>
                </a:schemeClr>
              </a:fillRef>
              <a:effectRef idx="0">
                <a:schemeClr val="accent5">
                  <a:hueOff val="-2206003"/>
                  <a:satOff val="-3068"/>
                  <a:lumOff val="-117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Circle: Hollow 35">
                <a:extLst>
                  <a:ext uri="{FF2B5EF4-FFF2-40B4-BE49-F238E27FC236}">
                    <a16:creationId xmlns:a16="http://schemas.microsoft.com/office/drawing/2014/main" id="{1C149747-5B8E-4865-81A7-0F56EEDAA391}"/>
                  </a:ext>
                </a:extLst>
              </p:cNvPr>
              <p:cNvSpPr/>
              <p:nvPr/>
            </p:nvSpPr>
            <p:spPr>
              <a:xfrm>
                <a:off x="7734155" y="-1811232"/>
                <a:ext cx="614669" cy="615114"/>
              </a:xfrm>
              <a:prstGeom prst="donut">
                <a:avLst>
                  <a:gd name="adj" fmla="val 7460"/>
                </a:avLst>
              </a:prstGeom>
            </p:spPr>
            <p:style>
              <a:lnRef idx="2">
                <a:schemeClr val="accent5">
                  <a:hueOff val="-2941338"/>
                  <a:satOff val="-4091"/>
                  <a:lumOff val="-1569"/>
                  <a:alphaOff val="0"/>
                </a:schemeClr>
              </a:lnRef>
              <a:fillRef idx="1">
                <a:schemeClr val="accent5">
                  <a:hueOff val="-2941338"/>
                  <a:satOff val="-4091"/>
                  <a:lumOff val="-1569"/>
                  <a:alphaOff val="0"/>
                </a:schemeClr>
              </a:fillRef>
              <a:effectRef idx="0">
                <a:schemeClr val="accent5">
                  <a:hueOff val="-2941338"/>
                  <a:satOff val="-4091"/>
                  <a:lumOff val="-156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Circle: Hollow 36">
                <a:extLst>
                  <a:ext uri="{FF2B5EF4-FFF2-40B4-BE49-F238E27FC236}">
                    <a16:creationId xmlns:a16="http://schemas.microsoft.com/office/drawing/2014/main" id="{5E9CA98F-6E32-4CAD-B83D-9C84514B596E}"/>
                  </a:ext>
                </a:extLst>
              </p:cNvPr>
              <p:cNvSpPr/>
              <p:nvPr/>
            </p:nvSpPr>
            <p:spPr>
              <a:xfrm>
                <a:off x="8656756" y="-1964748"/>
                <a:ext cx="307931" cy="307031"/>
              </a:xfrm>
              <a:prstGeom prst="donut">
                <a:avLst>
                  <a:gd name="adj" fmla="val 7460"/>
                </a:avLst>
              </a:prstGeom>
            </p:spPr>
            <p:style>
              <a:lnRef idx="2">
                <a:schemeClr val="accent5">
                  <a:hueOff val="-3676672"/>
                  <a:satOff val="-5114"/>
                  <a:lumOff val="-1961"/>
                  <a:alphaOff val="0"/>
                </a:schemeClr>
              </a:lnRef>
              <a:fillRef idx="1">
                <a:schemeClr val="accent5">
                  <a:hueOff val="-3676672"/>
                  <a:satOff val="-5114"/>
                  <a:lumOff val="-1961"/>
                  <a:alphaOff val="0"/>
                </a:schemeClr>
              </a:fillRef>
              <a:effectRef idx="0">
                <a:schemeClr val="accent5">
                  <a:hueOff val="-3676672"/>
                  <a:satOff val="-5114"/>
                  <a:lumOff val="-1961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D36B017B-095C-40D3-9431-302AFDCA51BB}"/>
                  </a:ext>
                </a:extLst>
              </p:cNvPr>
              <p:cNvSpPr/>
              <p:nvPr/>
            </p:nvSpPr>
            <p:spPr>
              <a:xfrm>
                <a:off x="5549991" y="1716476"/>
                <a:ext cx="1679300" cy="1678158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-2955588"/>
                  <a:satOff val="-5199"/>
                  <a:lumOff val="-669"/>
                  <a:alphaOff val="0"/>
                </a:schemeClr>
              </a:fillRef>
              <a:effectRef idx="0">
                <a:schemeClr val="accent5">
                  <a:tint val="50000"/>
                  <a:hueOff val="-2955588"/>
                  <a:satOff val="-5199"/>
                  <a:lumOff val="-669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0D78C810-0380-40E3-AC2D-3537F7A9323A}"/>
                  </a:ext>
                </a:extLst>
              </p:cNvPr>
              <p:cNvSpPr/>
              <p:nvPr/>
            </p:nvSpPr>
            <p:spPr>
              <a:xfrm>
                <a:off x="5660989" y="-52110"/>
                <a:ext cx="1316466" cy="1315398"/>
              </a:xfrm>
              <a:prstGeom prst="ellipse">
                <a:avLst/>
              </a:prstGeom>
            </p:spPr>
            <p:style>
              <a:lnRef idx="2">
                <a:schemeClr val="accent5">
                  <a:hueOff val="-4412007"/>
                  <a:satOff val="-6137"/>
                  <a:lumOff val="-2353"/>
                  <a:alphaOff val="0"/>
                </a:schemeClr>
              </a:lnRef>
              <a:fillRef idx="1">
                <a:schemeClr val="accent5">
                  <a:hueOff val="-4412007"/>
                  <a:satOff val="-6137"/>
                  <a:lumOff val="-2353"/>
                  <a:alphaOff val="0"/>
                </a:schemeClr>
              </a:fillRef>
              <a:effectRef idx="0">
                <a:schemeClr val="accent5">
                  <a:hueOff val="-4412007"/>
                  <a:satOff val="-6137"/>
                  <a:lumOff val="-235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Circle: Hollow 39">
                <a:extLst>
                  <a:ext uri="{FF2B5EF4-FFF2-40B4-BE49-F238E27FC236}">
                    <a16:creationId xmlns:a16="http://schemas.microsoft.com/office/drawing/2014/main" id="{053C91B7-7B9A-4833-A352-348418B26DD4}"/>
                  </a:ext>
                </a:extLst>
              </p:cNvPr>
              <p:cNvSpPr/>
              <p:nvPr/>
            </p:nvSpPr>
            <p:spPr>
              <a:xfrm>
                <a:off x="6866457" y="7720415"/>
                <a:ext cx="830698" cy="829616"/>
              </a:xfrm>
              <a:prstGeom prst="donut">
                <a:avLst>
                  <a:gd name="adj" fmla="val 7460"/>
                </a:avLst>
              </a:prstGeom>
            </p:spPr>
            <p:style>
              <a:lnRef idx="2">
                <a:schemeClr val="accent5">
                  <a:hueOff val="-5147341"/>
                  <a:satOff val="-7160"/>
                  <a:lumOff val="-2745"/>
                  <a:alphaOff val="0"/>
                </a:schemeClr>
              </a:lnRef>
              <a:fillRef idx="1">
                <a:schemeClr val="accent5">
                  <a:hueOff val="-5147341"/>
                  <a:satOff val="-7160"/>
                  <a:lumOff val="-2745"/>
                  <a:alphaOff val="0"/>
                </a:schemeClr>
              </a:fillRef>
              <a:effectRef idx="0">
                <a:schemeClr val="accent5">
                  <a:hueOff val="-5147341"/>
                  <a:satOff val="-716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BFA126F5-07E4-4313-9F0A-163873F44B65}"/>
                  </a:ext>
                </a:extLst>
              </p:cNvPr>
              <p:cNvSpPr/>
              <p:nvPr/>
            </p:nvSpPr>
            <p:spPr>
              <a:xfrm>
                <a:off x="5738569" y="24648"/>
                <a:ext cx="1161307" cy="116083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-4433383"/>
                  <a:satOff val="-7798"/>
                  <a:lumOff val="-1003"/>
                  <a:alphaOff val="0"/>
                </a:schemeClr>
              </a:fillRef>
              <a:effectRef idx="0">
                <a:schemeClr val="accent5">
                  <a:tint val="50000"/>
                  <a:hueOff val="-4433383"/>
                  <a:satOff val="-7798"/>
                  <a:lumOff val="-1003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68D1E08E-5CBC-454F-A842-D8D702013ED7}"/>
                  </a:ext>
                </a:extLst>
              </p:cNvPr>
              <p:cNvSpPr/>
              <p:nvPr/>
            </p:nvSpPr>
            <p:spPr>
              <a:xfrm>
                <a:off x="6583590" y="-1282339"/>
                <a:ext cx="1219790" cy="1219714"/>
              </a:xfrm>
              <a:prstGeom prst="ellipse">
                <a:avLst/>
              </a:prstGeom>
            </p:spPr>
            <p:style>
              <a:lnRef idx="2">
                <a:schemeClr val="accent5">
                  <a:hueOff val="-5882676"/>
                  <a:satOff val="-8182"/>
                  <a:lumOff val="-3138"/>
                  <a:alphaOff val="0"/>
                </a:schemeClr>
              </a:lnRef>
              <a:fillRef idx="1">
                <a:schemeClr val="accent5">
                  <a:hueOff val="-5882676"/>
                  <a:satOff val="-8182"/>
                  <a:lumOff val="-3138"/>
                  <a:alphaOff val="0"/>
                </a:schemeClr>
              </a:fillRef>
              <a:effectRef idx="0">
                <a:schemeClr val="accent5">
                  <a:hueOff val="-5882676"/>
                  <a:satOff val="-8182"/>
                  <a:lumOff val="-313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22A5D052-7D31-4634-9771-FB4C114B0E3B}"/>
                  </a:ext>
                </a:extLst>
              </p:cNvPr>
              <p:cNvSpPr/>
              <p:nvPr/>
            </p:nvSpPr>
            <p:spPr>
              <a:xfrm>
                <a:off x="6655202" y="-1210838"/>
                <a:ext cx="1076566" cy="1075661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-5911176"/>
                  <a:satOff val="-10398"/>
                  <a:lumOff val="-1338"/>
                  <a:alphaOff val="0"/>
                </a:schemeClr>
              </a:fillRef>
              <a:effectRef idx="0">
                <a:schemeClr val="accent5">
                  <a:tint val="50000"/>
                  <a:hueOff val="-5911176"/>
                  <a:satOff val="-10398"/>
                  <a:lumOff val="-1338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12FB457-C243-4A8D-934D-39D9117ABF9D}"/>
                  </a:ext>
                </a:extLst>
              </p:cNvPr>
              <p:cNvSpPr/>
              <p:nvPr/>
            </p:nvSpPr>
            <p:spPr>
              <a:xfrm>
                <a:off x="4868483" y="5875071"/>
                <a:ext cx="2097036" cy="2097698"/>
              </a:xfrm>
              <a:prstGeom prst="ellipse">
                <a:avLst/>
              </a:prstGeom>
            </p:spPr>
            <p:style>
              <a:lnRef idx="2">
                <a:schemeClr val="accent5">
                  <a:hueOff val="-6618010"/>
                  <a:satOff val="-9205"/>
                  <a:lumOff val="-3530"/>
                  <a:alphaOff val="0"/>
                </a:schemeClr>
              </a:lnRef>
              <a:fillRef idx="1">
                <a:schemeClr val="accent5">
                  <a:hueOff val="-6618010"/>
                  <a:satOff val="-9205"/>
                  <a:lumOff val="-3530"/>
                  <a:alphaOff val="0"/>
                </a:schemeClr>
              </a:fillRef>
              <a:effectRef idx="0">
                <a:schemeClr val="accent5">
                  <a:hueOff val="-6618010"/>
                  <a:satOff val="-9205"/>
                  <a:lumOff val="-353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5" name="Circle: Hollow 44">
                <a:extLst>
                  <a:ext uri="{FF2B5EF4-FFF2-40B4-BE49-F238E27FC236}">
                    <a16:creationId xmlns:a16="http://schemas.microsoft.com/office/drawing/2014/main" id="{29653B4A-CB29-4926-BBBB-915AF92D6AE6}"/>
                  </a:ext>
                </a:extLst>
              </p:cNvPr>
              <p:cNvSpPr/>
              <p:nvPr/>
            </p:nvSpPr>
            <p:spPr>
              <a:xfrm>
                <a:off x="7635092" y="5106441"/>
                <a:ext cx="460703" cy="461598"/>
              </a:xfrm>
              <a:prstGeom prst="donut">
                <a:avLst>
                  <a:gd name="adj" fmla="val 7460"/>
                </a:avLst>
              </a:prstGeom>
            </p:spPr>
            <p:style>
              <a:lnRef idx="2">
                <a:schemeClr val="accent5">
                  <a:hueOff val="-7353344"/>
                  <a:satOff val="-10228"/>
                  <a:lumOff val="-3922"/>
                  <a:alphaOff val="0"/>
                </a:schemeClr>
              </a:lnRef>
              <a:fillRef idx="1">
                <a:schemeClr val="accent5">
                  <a:hueOff val="-7353344"/>
                  <a:satOff val="-10228"/>
                  <a:lumOff val="-3922"/>
                  <a:alphaOff val="0"/>
                </a:schemeClr>
              </a:fillRef>
              <a:effectRef idx="0">
                <a:schemeClr val="accent5"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93A56156-E133-44CD-A0B0-27EC1E438EB4}"/>
                  </a:ext>
                </a:extLst>
              </p:cNvPr>
              <p:cNvSpPr/>
              <p:nvPr/>
            </p:nvSpPr>
            <p:spPr>
              <a:xfrm>
                <a:off x="4979482" y="5985476"/>
                <a:ext cx="1876233" cy="1875836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tint val="50000"/>
                  <a:hueOff val="-7388970"/>
                  <a:satOff val="-12997"/>
                  <a:lumOff val="-1672"/>
                  <a:alphaOff val="0"/>
                </a:schemeClr>
              </a:fillRef>
              <a:effectRef idx="0">
                <a:schemeClr val="accent5">
                  <a:tint val="50000"/>
                  <a:hueOff val="-7388970"/>
                  <a:satOff val="-12997"/>
                  <a:lumOff val="-1672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2CE39D7-9271-49FB-8C11-5ECAAD94E95C}"/>
                  </a:ext>
                </a:extLst>
              </p:cNvPr>
              <p:cNvSpPr/>
              <p:nvPr/>
            </p:nvSpPr>
            <p:spPr>
              <a:xfrm>
                <a:off x="256674" y="1716476"/>
                <a:ext cx="4151106" cy="1314347"/>
              </a:xfrm>
              <a:custGeom>
                <a:avLst/>
                <a:gdLst>
                  <a:gd name="connsiteX0" fmla="*/ 0 w 4151106"/>
                  <a:gd name="connsiteY0" fmla="*/ 0 h 1314347"/>
                  <a:gd name="connsiteX1" fmla="*/ 4151106 w 4151106"/>
                  <a:gd name="connsiteY1" fmla="*/ 0 h 1314347"/>
                  <a:gd name="connsiteX2" fmla="*/ 4151106 w 4151106"/>
                  <a:gd name="connsiteY2" fmla="*/ 1314347 h 1314347"/>
                  <a:gd name="connsiteX3" fmla="*/ 0 w 4151106"/>
                  <a:gd name="connsiteY3" fmla="*/ 1314347 h 1314347"/>
                  <a:gd name="connsiteX4" fmla="*/ 0 w 4151106"/>
                  <a:gd name="connsiteY4" fmla="*/ 0 h 131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314347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314347"/>
                    </a:lnTo>
                    <a:lnTo>
                      <a:pt x="0" y="1314347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" numCol="1" spcCol="1270" anchor="b" anchorCtr="0">
                <a:noAutofit/>
              </a:bodyPr>
              <a:lstStyle/>
              <a:p>
                <a:pPr marL="0" lvl="0" indent="0" algn="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BCG</a:t>
                </a: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F355CCF-A043-4B32-87BF-6808561ACD53}"/>
                  </a:ext>
                </a:extLst>
              </p:cNvPr>
              <p:cNvSpPr/>
              <p:nvPr/>
            </p:nvSpPr>
            <p:spPr>
              <a:xfrm>
                <a:off x="8199481" y="3754363"/>
                <a:ext cx="5250327" cy="1291214"/>
              </a:xfrm>
              <a:custGeom>
                <a:avLst/>
                <a:gdLst>
                  <a:gd name="connsiteX0" fmla="*/ 0 w 4151106"/>
                  <a:gd name="connsiteY0" fmla="*/ 0 h 1291214"/>
                  <a:gd name="connsiteX1" fmla="*/ 4151106 w 4151106"/>
                  <a:gd name="connsiteY1" fmla="*/ 0 h 1291214"/>
                  <a:gd name="connsiteX2" fmla="*/ 4151106 w 4151106"/>
                  <a:gd name="connsiteY2" fmla="*/ 1291214 h 1291214"/>
                  <a:gd name="connsiteX3" fmla="*/ 0 w 4151106"/>
                  <a:gd name="connsiteY3" fmla="*/ 1291214 h 1291214"/>
                  <a:gd name="connsiteX4" fmla="*/ 0 w 4151106"/>
                  <a:gd name="connsiteY4" fmla="*/ 0 h 129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291214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291214"/>
                    </a:lnTo>
                    <a:lnTo>
                      <a:pt x="0" y="129121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t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การพัฒนากำลังคน</a:t>
                </a: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85750" lvl="1" indent="-285750" algn="l" defTabSz="1244600">
                  <a:lnSpc>
                    <a:spcPct val="15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85750" lvl="1" indent="-285750" algn="l" defTabSz="1244600">
                  <a:lnSpc>
                    <a:spcPct val="15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Startup</a:t>
                </a: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/ </a:t>
                </a: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SME</a:t>
                </a:r>
              </a:p>
              <a:p>
                <a:pPr marL="285750" lvl="1" indent="-285750" algn="l" defTabSz="1244600">
                  <a:lnSpc>
                    <a:spcPct val="15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85750" lvl="1" indent="-285750" algn="l" defTabSz="1244600">
                  <a:lnSpc>
                    <a:spcPct val="15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marL="285750" lvl="1" indent="-285750" algn="l" defTabSz="1244600">
                  <a:lnSpc>
                    <a:spcPct val="15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ยุวชนสร้างชาติ</a:t>
                </a: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06BF4C7-8231-4A92-990D-C1DA7CA6887C}"/>
                  </a:ext>
                </a:extLst>
              </p:cNvPr>
              <p:cNvSpPr/>
              <p:nvPr/>
            </p:nvSpPr>
            <p:spPr>
              <a:xfrm>
                <a:off x="7635092" y="1716476"/>
                <a:ext cx="3788272" cy="1678159"/>
              </a:xfrm>
              <a:custGeom>
                <a:avLst/>
                <a:gdLst>
                  <a:gd name="connsiteX0" fmla="*/ 0 w 4151106"/>
                  <a:gd name="connsiteY0" fmla="*/ 0 h 1678158"/>
                  <a:gd name="connsiteX1" fmla="*/ 4151106 w 4151106"/>
                  <a:gd name="connsiteY1" fmla="*/ 0 h 1678158"/>
                  <a:gd name="connsiteX2" fmla="*/ 4151106 w 4151106"/>
                  <a:gd name="connsiteY2" fmla="*/ 1678158 h 1678158"/>
                  <a:gd name="connsiteX3" fmla="*/ 0 w 4151106"/>
                  <a:gd name="connsiteY3" fmla="*/ 1678158 h 1678158"/>
                  <a:gd name="connsiteX4" fmla="*/ 0 w 4151106"/>
                  <a:gd name="connsiteY4" fmla="*/ 0 h 1678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678158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678158"/>
                    </a:lnTo>
                    <a:lnTo>
                      <a:pt x="0" y="16781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นวัตกรรม </a:t>
                </a: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AI </a:t>
                </a: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และปัญญาประดิษฐ์</a:t>
                </a: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1B32EF3-848F-49BE-96B9-9AB0F75971F1}"/>
                  </a:ext>
                </a:extLst>
              </p:cNvPr>
              <p:cNvSpPr/>
              <p:nvPr/>
            </p:nvSpPr>
            <p:spPr>
              <a:xfrm>
                <a:off x="7272258" y="24648"/>
                <a:ext cx="4151106" cy="1160831"/>
              </a:xfrm>
              <a:custGeom>
                <a:avLst/>
                <a:gdLst>
                  <a:gd name="connsiteX0" fmla="*/ 0 w 4151106"/>
                  <a:gd name="connsiteY0" fmla="*/ 0 h 1160831"/>
                  <a:gd name="connsiteX1" fmla="*/ 4151106 w 4151106"/>
                  <a:gd name="connsiteY1" fmla="*/ 0 h 1160831"/>
                  <a:gd name="connsiteX2" fmla="*/ 4151106 w 4151106"/>
                  <a:gd name="connsiteY2" fmla="*/ 1160831 h 1160831"/>
                  <a:gd name="connsiteX3" fmla="*/ 0 w 4151106"/>
                  <a:gd name="connsiteY3" fmla="*/ 1160831 h 1160831"/>
                  <a:gd name="connsiteX4" fmla="*/ 0 w 4151106"/>
                  <a:gd name="connsiteY4" fmla="*/ 0 h 1160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160831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160831"/>
                    </a:lnTo>
                    <a:lnTo>
                      <a:pt x="0" y="116083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Healthcare Reinventing</a:t>
                </a: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41C659D-7DA8-4F29-B573-2E3C5ECB52F5}"/>
                  </a:ext>
                </a:extLst>
              </p:cNvPr>
              <p:cNvSpPr/>
              <p:nvPr/>
            </p:nvSpPr>
            <p:spPr>
              <a:xfrm>
                <a:off x="8040893" y="-1210838"/>
                <a:ext cx="4151106" cy="1075661"/>
              </a:xfrm>
              <a:custGeom>
                <a:avLst/>
                <a:gdLst>
                  <a:gd name="connsiteX0" fmla="*/ 0 w 4151106"/>
                  <a:gd name="connsiteY0" fmla="*/ 0 h 1075661"/>
                  <a:gd name="connsiteX1" fmla="*/ 4151106 w 4151106"/>
                  <a:gd name="connsiteY1" fmla="*/ 0 h 1075661"/>
                  <a:gd name="connsiteX2" fmla="*/ 4151106 w 4151106"/>
                  <a:gd name="connsiteY2" fmla="*/ 1075661 h 1075661"/>
                  <a:gd name="connsiteX3" fmla="*/ 0 w 4151106"/>
                  <a:gd name="connsiteY3" fmla="*/ 1075661 h 1075661"/>
                  <a:gd name="connsiteX4" fmla="*/ 0 w 4151106"/>
                  <a:gd name="connsiteY4" fmla="*/ 0 h 107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075661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075661"/>
                    </a:lnTo>
                    <a:lnTo>
                      <a:pt x="0" y="1075661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lvl="0" indent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การบริหารจัดการน้ำ</a:t>
                </a:r>
                <a:endParaRPr lang="en-US" sz="2800" b="1" kern="1200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7B797C5-3D7A-4D7A-8093-51D0BAAEB7E4}"/>
                  </a:ext>
                </a:extLst>
              </p:cNvPr>
              <p:cNvSpPr/>
              <p:nvPr/>
            </p:nvSpPr>
            <p:spPr>
              <a:xfrm>
                <a:off x="489411" y="6279194"/>
                <a:ext cx="4151105" cy="1875836"/>
              </a:xfrm>
              <a:custGeom>
                <a:avLst/>
                <a:gdLst>
                  <a:gd name="connsiteX0" fmla="*/ 0 w 4151106"/>
                  <a:gd name="connsiteY0" fmla="*/ 0 h 1875836"/>
                  <a:gd name="connsiteX1" fmla="*/ 4151106 w 4151106"/>
                  <a:gd name="connsiteY1" fmla="*/ 0 h 1875836"/>
                  <a:gd name="connsiteX2" fmla="*/ 4151106 w 4151106"/>
                  <a:gd name="connsiteY2" fmla="*/ 1875836 h 1875836"/>
                  <a:gd name="connsiteX3" fmla="*/ 0 w 4151106"/>
                  <a:gd name="connsiteY3" fmla="*/ 1875836 h 1875836"/>
                  <a:gd name="connsiteX4" fmla="*/ 0 w 4151106"/>
                  <a:gd name="connsiteY4" fmla="*/ 0 h 18758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51106" h="1875836">
                    <a:moveTo>
                      <a:pt x="0" y="0"/>
                    </a:moveTo>
                    <a:lnTo>
                      <a:pt x="4151106" y="0"/>
                    </a:lnTo>
                    <a:lnTo>
                      <a:pt x="4151106" y="1875836"/>
                    </a:lnTo>
                    <a:lnTo>
                      <a:pt x="0" y="1875836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marL="0" lvl="0" indent="0" algn="r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th-TH" sz="2800" b="1" kern="1200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ลดความเหลื่อมล้ำ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1A3EB7E-0F80-4F4B-86FB-F58C88019A09}"/>
                </a:ext>
              </a:extLst>
            </p:cNvPr>
            <p:cNvGrpSpPr/>
            <p:nvPr/>
          </p:nvGrpSpPr>
          <p:grpSpPr>
            <a:xfrm>
              <a:off x="3632200" y="-1069200"/>
              <a:ext cx="4196885" cy="8465387"/>
              <a:chOff x="3632200" y="-1069200"/>
              <a:chExt cx="4196885" cy="8465387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78FFECB-337A-4E10-880E-894B95F94305}"/>
                  </a:ext>
                </a:extLst>
              </p:cNvPr>
              <p:cNvGrpSpPr/>
              <p:nvPr/>
            </p:nvGrpSpPr>
            <p:grpSpPr>
              <a:xfrm>
                <a:off x="6818563" y="-1069200"/>
                <a:ext cx="1010522" cy="789800"/>
                <a:chOff x="-1499937" y="683400"/>
                <a:chExt cx="1335506" cy="1043800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6" name="Graphic 5" descr="Waterfall scene">
                  <a:extLst>
                    <a:ext uri="{FF2B5EF4-FFF2-40B4-BE49-F238E27FC236}">
                      <a16:creationId xmlns:a16="http://schemas.microsoft.com/office/drawing/2014/main" id="{10E74321-8945-4343-A8CE-43A757EA5E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499937" y="683400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3" name="Graphic 2" descr="Withering Tree">
                  <a:extLst>
                    <a:ext uri="{FF2B5EF4-FFF2-40B4-BE49-F238E27FC236}">
                      <a16:creationId xmlns:a16="http://schemas.microsoft.com/office/drawing/2014/main" id="{F0338CA7-AB4D-4FC5-8282-F042DA1F7B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078831" y="812800"/>
                  <a:ext cx="914400" cy="914400"/>
                </a:xfrm>
                <a:prstGeom prst="rect">
                  <a:avLst/>
                </a:prstGeom>
              </p:spPr>
            </p:pic>
          </p:grpSp>
          <p:pic>
            <p:nvPicPr>
              <p:cNvPr id="13" name="Graphic 12" descr="Scientific Thought">
                <a:extLst>
                  <a:ext uri="{FF2B5EF4-FFF2-40B4-BE49-F238E27FC236}">
                    <a16:creationId xmlns:a16="http://schemas.microsoft.com/office/drawing/2014/main" id="{673D3251-A96E-45F6-BABA-6854A72863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865536" y="1951290"/>
                <a:ext cx="1143811" cy="114381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EC2DB03-37B7-47BF-B36B-E6B92BA7C242}"/>
                  </a:ext>
                </a:extLst>
              </p:cNvPr>
              <p:cNvGrpSpPr/>
              <p:nvPr/>
            </p:nvGrpSpPr>
            <p:grpSpPr>
              <a:xfrm>
                <a:off x="6220994" y="3761458"/>
                <a:ext cx="1068137" cy="1177962"/>
                <a:chOff x="978652" y="481885"/>
                <a:chExt cx="1110445" cy="118454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pic>
              <p:nvPicPr>
                <p:cNvPr id="9" name="Graphic 8" descr="Users">
                  <a:extLst>
                    <a:ext uri="{FF2B5EF4-FFF2-40B4-BE49-F238E27FC236}">
                      <a16:creationId xmlns:a16="http://schemas.microsoft.com/office/drawing/2014/main" id="{A24CCFCB-50FD-4271-B874-3D3D2503FB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78652" y="481885"/>
                  <a:ext cx="1110445" cy="1110445"/>
                </a:xfrm>
                <a:prstGeom prst="rect">
                  <a:avLst/>
                </a:prstGeom>
              </p:spPr>
            </p:pic>
            <p:pic>
              <p:nvPicPr>
                <p:cNvPr id="11" name="Graphic 10" descr="Scientist">
                  <a:extLst>
                    <a:ext uri="{FF2B5EF4-FFF2-40B4-BE49-F238E27FC236}">
                      <a16:creationId xmlns:a16="http://schemas.microsoft.com/office/drawing/2014/main" id="{BF0E425C-0129-4EA1-B290-0EE3B48C13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0959" y="598298"/>
                  <a:ext cx="1068137" cy="1068136"/>
                </a:xfrm>
                <a:prstGeom prst="rect">
                  <a:avLst/>
                </a:prstGeom>
              </p:spPr>
            </p:pic>
          </p:grpSp>
          <p:pic>
            <p:nvPicPr>
              <p:cNvPr id="17" name="Graphic 16" descr="Medical">
                <a:extLst>
                  <a:ext uri="{FF2B5EF4-FFF2-40B4-BE49-F238E27FC236}">
                    <a16:creationId xmlns:a16="http://schemas.microsoft.com/office/drawing/2014/main" id="{EFBF95F1-C83A-40CB-8552-D0F3438F79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763096" y="33718"/>
                <a:ext cx="1123192" cy="112319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9" name="Graphic 18" descr="Agriculture">
                <a:extLst>
                  <a:ext uri="{FF2B5EF4-FFF2-40B4-BE49-F238E27FC236}">
                    <a16:creationId xmlns:a16="http://schemas.microsoft.com/office/drawing/2014/main" id="{43DD6926-C300-476A-88EC-0B350813B7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3632200" y="3656252"/>
                <a:ext cx="1562100" cy="15621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28" name="Graphic 27" descr="Weights Uneven">
                <a:extLst>
                  <a:ext uri="{FF2B5EF4-FFF2-40B4-BE49-F238E27FC236}">
                    <a16:creationId xmlns:a16="http://schemas.microsoft.com/office/drawing/2014/main" id="{83DC2FD2-87B8-485F-9EE4-7B28295C57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7"/>
                  </a:ext>
                </a:extLst>
              </a:blip>
              <a:stretch>
                <a:fillRect/>
              </a:stretch>
            </p:blipFill>
            <p:spPr>
              <a:xfrm>
                <a:off x="5384891" y="6252377"/>
                <a:ext cx="1143810" cy="114381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53" name="Line Callout 1 (No Border) 52"/>
          <p:cNvSpPr/>
          <p:nvPr/>
        </p:nvSpPr>
        <p:spPr>
          <a:xfrm>
            <a:off x="8264125" y="1773755"/>
            <a:ext cx="2338286" cy="538875"/>
          </a:xfrm>
          <a:prstGeom prst="callout1">
            <a:avLst>
              <a:gd name="adj1" fmla="val 48793"/>
              <a:gd name="adj2" fmla="val -6430"/>
              <a:gd name="adj3" fmla="val 49381"/>
              <a:gd name="adj4" fmla="val -25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</a:p>
        </p:txBody>
      </p:sp>
      <p:sp>
        <p:nvSpPr>
          <p:cNvPr id="56" name="Line Callout 1 (No Border) 55"/>
          <p:cNvSpPr/>
          <p:nvPr/>
        </p:nvSpPr>
        <p:spPr>
          <a:xfrm>
            <a:off x="9614101" y="1001590"/>
            <a:ext cx="2338286" cy="538875"/>
          </a:xfrm>
          <a:prstGeom prst="callout1">
            <a:avLst>
              <a:gd name="adj1" fmla="val 48793"/>
              <a:gd name="adj2" fmla="val -6430"/>
              <a:gd name="adj3" fmla="val 49381"/>
              <a:gd name="adj4" fmla="val -259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ภาวะวิกฤติภัยแล้ง</a:t>
            </a:r>
            <a:endParaRPr lang="en-US" sz="2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7" name="Line Callout 1 (No Border) 56"/>
          <p:cNvSpPr/>
          <p:nvPr/>
        </p:nvSpPr>
        <p:spPr>
          <a:xfrm>
            <a:off x="95033" y="5375128"/>
            <a:ext cx="2338286" cy="825909"/>
          </a:xfrm>
          <a:prstGeom prst="callout1">
            <a:avLst>
              <a:gd name="adj1" fmla="val 48793"/>
              <a:gd name="adj2" fmla="val 103205"/>
              <a:gd name="adj3" fmla="val 48937"/>
              <a:gd name="adj4" fmla="val 1211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เศรษฐกิจฐานราก/ นวัตกรรมเชิงพื้นที่</a:t>
            </a:r>
            <a:endParaRPr lang="en-US" sz="2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84138" y="2769349"/>
            <a:ext cx="2566737" cy="125188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2563</a:t>
            </a:r>
            <a:endPara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Right Arrow 59"/>
          <p:cNvSpPr/>
          <p:nvPr/>
        </p:nvSpPr>
        <p:spPr>
          <a:xfrm>
            <a:off x="9105661" y="2841857"/>
            <a:ext cx="2566737" cy="12518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en-US" sz="3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9" name="Slide Number Placeholder 26">
            <a:extLst>
              <a:ext uri="{FF2B5EF4-FFF2-40B4-BE49-F238E27FC236}">
                <a16:creationId xmlns:a16="http://schemas.microsoft.com/office/drawing/2014/main" id="{6761332E-8C60-4227-92AC-42682E161943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403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FFB9D-53CC-4529-B16E-6CCD618E017B}"/>
              </a:ext>
            </a:extLst>
          </p:cNvPr>
          <p:cNvGrpSpPr/>
          <p:nvPr/>
        </p:nvGrpSpPr>
        <p:grpSpPr>
          <a:xfrm>
            <a:off x="141515" y="2124487"/>
            <a:ext cx="1264480" cy="622703"/>
            <a:chOff x="952717" y="1976083"/>
            <a:chExt cx="2031819" cy="682889"/>
          </a:xfrm>
        </p:grpSpPr>
        <p:sp>
          <p:nvSpPr>
            <p:cNvPr id="12" name="Flowchart: Terminator 11">
              <a:extLst>
                <a:ext uri="{FF2B5EF4-FFF2-40B4-BE49-F238E27FC236}">
                  <a16:creationId xmlns:a16="http://schemas.microsoft.com/office/drawing/2014/main" id="{DEE7740C-588C-454D-894F-E014B36FF699}"/>
                </a:ext>
              </a:extLst>
            </p:cNvPr>
            <p:cNvSpPr/>
            <p:nvPr/>
          </p:nvSpPr>
          <p:spPr>
            <a:xfrm>
              <a:off x="952733" y="1978507"/>
              <a:ext cx="2031803" cy="680465"/>
            </a:xfrm>
            <a:prstGeom prst="flowChartTerminator">
              <a:avLst/>
            </a:prstGeom>
            <a:solidFill>
              <a:srgbClr val="E75751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6728DD29-55C8-4603-AF4F-D3958236E8B4}"/>
                </a:ext>
              </a:extLst>
            </p:cNvPr>
            <p:cNvSpPr/>
            <p:nvPr/>
          </p:nvSpPr>
          <p:spPr>
            <a:xfrm>
              <a:off x="952717" y="1976083"/>
              <a:ext cx="455681" cy="682889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E757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504A21-A258-4B0A-9BF4-45F8A0789159}"/>
              </a:ext>
            </a:extLst>
          </p:cNvPr>
          <p:cNvGrpSpPr/>
          <p:nvPr/>
        </p:nvGrpSpPr>
        <p:grpSpPr>
          <a:xfrm>
            <a:off x="125102" y="3080168"/>
            <a:ext cx="1416604" cy="622703"/>
            <a:chOff x="952717" y="1976083"/>
            <a:chExt cx="2276257" cy="682889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9F9BDEEB-B91C-4377-BCF6-2FD589D52FE2}"/>
                </a:ext>
              </a:extLst>
            </p:cNvPr>
            <p:cNvSpPr/>
            <p:nvPr/>
          </p:nvSpPr>
          <p:spPr>
            <a:xfrm>
              <a:off x="952733" y="1978507"/>
              <a:ext cx="2276241" cy="680465"/>
            </a:xfrm>
            <a:prstGeom prst="flowChartTerminator">
              <a:avLst/>
            </a:prstGeom>
            <a:solidFill>
              <a:srgbClr val="FF9B51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C2C5659C-A064-46BC-BA80-C68B91ED7AAD}"/>
                </a:ext>
              </a:extLst>
            </p:cNvPr>
            <p:cNvSpPr/>
            <p:nvPr/>
          </p:nvSpPr>
          <p:spPr>
            <a:xfrm>
              <a:off x="952717" y="1976083"/>
              <a:ext cx="455681" cy="682889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FF9B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43E86FF-1668-464E-8947-B8F6FEA69633}"/>
              </a:ext>
            </a:extLst>
          </p:cNvPr>
          <p:cNvGrpSpPr/>
          <p:nvPr/>
        </p:nvGrpSpPr>
        <p:grpSpPr>
          <a:xfrm>
            <a:off x="112907" y="3862831"/>
            <a:ext cx="1642938" cy="622703"/>
            <a:chOff x="952717" y="1976083"/>
            <a:chExt cx="2639941" cy="682889"/>
          </a:xfrm>
        </p:grpSpPr>
        <p:sp>
          <p:nvSpPr>
            <p:cNvPr id="18" name="Flowchart: Terminator 17">
              <a:extLst>
                <a:ext uri="{FF2B5EF4-FFF2-40B4-BE49-F238E27FC236}">
                  <a16:creationId xmlns:a16="http://schemas.microsoft.com/office/drawing/2014/main" id="{7EF7AAF1-6ACF-49A4-A823-1A5D8C718AB1}"/>
                </a:ext>
              </a:extLst>
            </p:cNvPr>
            <p:cNvSpPr/>
            <p:nvPr/>
          </p:nvSpPr>
          <p:spPr>
            <a:xfrm>
              <a:off x="952733" y="1978507"/>
              <a:ext cx="2639925" cy="680465"/>
            </a:xfrm>
            <a:prstGeom prst="flowChartTerminator">
              <a:avLst/>
            </a:prstGeom>
            <a:solidFill>
              <a:srgbClr val="6ECFD4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AD03C5DA-A99F-497A-AC3D-972A8D93D9D0}"/>
                </a:ext>
              </a:extLst>
            </p:cNvPr>
            <p:cNvSpPr/>
            <p:nvPr/>
          </p:nvSpPr>
          <p:spPr>
            <a:xfrm>
              <a:off x="952717" y="1976083"/>
              <a:ext cx="455681" cy="682889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6ECFD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A63EFA-DF5F-4510-AAE0-88B18DD2A216}"/>
              </a:ext>
            </a:extLst>
          </p:cNvPr>
          <p:cNvGrpSpPr/>
          <p:nvPr/>
        </p:nvGrpSpPr>
        <p:grpSpPr>
          <a:xfrm>
            <a:off x="65323" y="4696305"/>
            <a:ext cx="1742627" cy="622703"/>
            <a:chOff x="952717" y="1976083"/>
            <a:chExt cx="2800125" cy="682889"/>
          </a:xfrm>
        </p:grpSpPr>
        <p:sp>
          <p:nvSpPr>
            <p:cNvPr id="21" name="Flowchart: Terminator 20">
              <a:extLst>
                <a:ext uri="{FF2B5EF4-FFF2-40B4-BE49-F238E27FC236}">
                  <a16:creationId xmlns:a16="http://schemas.microsoft.com/office/drawing/2014/main" id="{94370532-59CE-4FF0-A469-214F9F0E716F}"/>
                </a:ext>
              </a:extLst>
            </p:cNvPr>
            <p:cNvSpPr/>
            <p:nvPr/>
          </p:nvSpPr>
          <p:spPr>
            <a:xfrm>
              <a:off x="952734" y="1978507"/>
              <a:ext cx="2800108" cy="680465"/>
            </a:xfrm>
            <a:prstGeom prst="flowChartTerminator">
              <a:avLst/>
            </a:prstGeom>
            <a:solidFill>
              <a:srgbClr val="B4AEA7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82D526BA-C76E-4E6A-B285-AD498A6BB833}"/>
                </a:ext>
              </a:extLst>
            </p:cNvPr>
            <p:cNvSpPr/>
            <p:nvPr/>
          </p:nvSpPr>
          <p:spPr>
            <a:xfrm>
              <a:off x="952717" y="1976083"/>
              <a:ext cx="422749" cy="682889"/>
            </a:xfrm>
            <a:prstGeom prst="flowChartConnector">
              <a:avLst/>
            </a:prstGeom>
            <a:solidFill>
              <a:schemeClr val="bg1"/>
            </a:solidFill>
            <a:ln w="38100">
              <a:solidFill>
                <a:srgbClr val="B4AE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9191869-EEBB-4152-9709-8DFF7663E83B}"/>
              </a:ext>
            </a:extLst>
          </p:cNvPr>
          <p:cNvGrpSpPr/>
          <p:nvPr/>
        </p:nvGrpSpPr>
        <p:grpSpPr>
          <a:xfrm>
            <a:off x="6568713" y="1760690"/>
            <a:ext cx="2622302" cy="3687975"/>
            <a:chOff x="6572634" y="1634801"/>
            <a:chExt cx="2673437" cy="368797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CDB0698-2CA7-4FA0-8365-CB02E1A0E099}"/>
                </a:ext>
              </a:extLst>
            </p:cNvPr>
            <p:cNvGrpSpPr/>
            <p:nvPr/>
          </p:nvGrpSpPr>
          <p:grpSpPr>
            <a:xfrm>
              <a:off x="6572634" y="1634801"/>
              <a:ext cx="2673437" cy="3687975"/>
              <a:chOff x="2809990" y="1410808"/>
              <a:chExt cx="5813463" cy="3965699"/>
            </a:xfrm>
          </p:grpSpPr>
          <p:sp>
            <p:nvSpPr>
              <p:cNvPr id="53" name="Flowchart: Magnetic Disk 9">
                <a:extLst>
                  <a:ext uri="{FF2B5EF4-FFF2-40B4-BE49-F238E27FC236}">
                    <a16:creationId xmlns:a16="http://schemas.microsoft.com/office/drawing/2014/main" id="{1BC51D0A-DE86-4927-AC2C-4B315A3588B0}"/>
                  </a:ext>
                </a:extLst>
              </p:cNvPr>
              <p:cNvSpPr/>
              <p:nvPr/>
            </p:nvSpPr>
            <p:spPr>
              <a:xfrm>
                <a:off x="3828887" y="4232184"/>
                <a:ext cx="3991138" cy="114432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C1BAB3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54" name="Flowchart: Magnetic Disk 9">
                <a:extLst>
                  <a:ext uri="{FF2B5EF4-FFF2-40B4-BE49-F238E27FC236}">
                    <a16:creationId xmlns:a16="http://schemas.microsoft.com/office/drawing/2014/main" id="{8CD1F60E-67B9-4E90-93B6-023AC0146ACA}"/>
                  </a:ext>
                </a:extLst>
              </p:cNvPr>
              <p:cNvSpPr/>
              <p:nvPr/>
            </p:nvSpPr>
            <p:spPr>
              <a:xfrm>
                <a:off x="3592666" y="3474799"/>
                <a:ext cx="4455958" cy="114432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6ECFD4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55" name="Flowchart: Magnetic Disk 9">
                <a:extLst>
                  <a:ext uri="{FF2B5EF4-FFF2-40B4-BE49-F238E27FC236}">
                    <a16:creationId xmlns:a16="http://schemas.microsoft.com/office/drawing/2014/main" id="{175CF031-2F02-45DD-82A7-669B3DC42CEF}"/>
                  </a:ext>
                </a:extLst>
              </p:cNvPr>
              <p:cNvSpPr/>
              <p:nvPr/>
            </p:nvSpPr>
            <p:spPr>
              <a:xfrm>
                <a:off x="3297201" y="2659546"/>
                <a:ext cx="5019039" cy="121223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FF9C52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56" name="Flowchart: Magnetic Disk 9">
                <a:extLst>
                  <a:ext uri="{FF2B5EF4-FFF2-40B4-BE49-F238E27FC236}">
                    <a16:creationId xmlns:a16="http://schemas.microsoft.com/office/drawing/2014/main" id="{FE0FAA78-8C19-4746-AED9-E4245032BC09}"/>
                  </a:ext>
                </a:extLst>
              </p:cNvPr>
              <p:cNvSpPr/>
              <p:nvPr/>
            </p:nvSpPr>
            <p:spPr>
              <a:xfrm>
                <a:off x="2984558" y="1510173"/>
                <a:ext cx="5638895" cy="161713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EB5B55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C50932E-0995-48B8-BB04-9208A9C0C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990" y="1510174"/>
                <a:ext cx="0" cy="432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7FDE82E-4D89-4A1D-B50E-C46A998D2989}"/>
                  </a:ext>
                </a:extLst>
              </p:cNvPr>
              <p:cNvSpPr/>
              <p:nvPr/>
            </p:nvSpPr>
            <p:spPr>
              <a:xfrm>
                <a:off x="2984558" y="1410808"/>
                <a:ext cx="5638878" cy="766948"/>
              </a:xfrm>
              <a:prstGeom prst="ellipse">
                <a:avLst/>
              </a:prstGeom>
              <a:solidFill>
                <a:srgbClr val="714F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</p:grp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67E8DB6-14E2-4AEB-99B8-C04747505AD2}"/>
                </a:ext>
              </a:extLst>
            </p:cNvPr>
            <p:cNvSpPr/>
            <p:nvPr/>
          </p:nvSpPr>
          <p:spPr>
            <a:xfrm>
              <a:off x="7800046" y="2534195"/>
              <a:ext cx="1078940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64,117.42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4C86B887-5773-45B7-BFCE-720A62605FCC}"/>
                </a:ext>
              </a:extLst>
            </p:cNvPr>
            <p:cNvSpPr/>
            <p:nvPr/>
          </p:nvSpPr>
          <p:spPr>
            <a:xfrm>
              <a:off x="7822091" y="3292638"/>
              <a:ext cx="882829" cy="52322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37,000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2A372474-E6AA-4992-BA75-E00A10F436C8}"/>
              </a:ext>
            </a:extLst>
          </p:cNvPr>
          <p:cNvGrpSpPr/>
          <p:nvPr/>
        </p:nvGrpSpPr>
        <p:grpSpPr>
          <a:xfrm>
            <a:off x="3932245" y="1713510"/>
            <a:ext cx="2623217" cy="3704824"/>
            <a:chOff x="3920020" y="1672847"/>
            <a:chExt cx="2673437" cy="36879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CB9085E-F8CF-4BE4-9897-9A1DC3484EBC}"/>
                </a:ext>
              </a:extLst>
            </p:cNvPr>
            <p:cNvGrpSpPr/>
            <p:nvPr/>
          </p:nvGrpSpPr>
          <p:grpSpPr>
            <a:xfrm>
              <a:off x="3920020" y="1672847"/>
              <a:ext cx="2673437" cy="3687975"/>
              <a:chOff x="2809990" y="1410808"/>
              <a:chExt cx="5813463" cy="3965699"/>
            </a:xfrm>
          </p:grpSpPr>
          <p:sp>
            <p:nvSpPr>
              <p:cNvPr id="46" name="Flowchart: Magnetic Disk 9">
                <a:extLst>
                  <a:ext uri="{FF2B5EF4-FFF2-40B4-BE49-F238E27FC236}">
                    <a16:creationId xmlns:a16="http://schemas.microsoft.com/office/drawing/2014/main" id="{8FA6BFF8-76FF-4C6D-B10C-47E76202AD7B}"/>
                  </a:ext>
                </a:extLst>
              </p:cNvPr>
              <p:cNvSpPr/>
              <p:nvPr/>
            </p:nvSpPr>
            <p:spPr>
              <a:xfrm>
                <a:off x="3828887" y="4232184"/>
                <a:ext cx="3991138" cy="114432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C1BAB3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47" name="Flowchart: Magnetic Disk 9">
                <a:extLst>
                  <a:ext uri="{FF2B5EF4-FFF2-40B4-BE49-F238E27FC236}">
                    <a16:creationId xmlns:a16="http://schemas.microsoft.com/office/drawing/2014/main" id="{882BC441-C614-4F5F-B950-11CB9A28E8F1}"/>
                  </a:ext>
                </a:extLst>
              </p:cNvPr>
              <p:cNvSpPr/>
              <p:nvPr/>
            </p:nvSpPr>
            <p:spPr>
              <a:xfrm>
                <a:off x="3592667" y="3474800"/>
                <a:ext cx="4455958" cy="114432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6ECFD4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48" name="Flowchart: Magnetic Disk 9">
                <a:extLst>
                  <a:ext uri="{FF2B5EF4-FFF2-40B4-BE49-F238E27FC236}">
                    <a16:creationId xmlns:a16="http://schemas.microsoft.com/office/drawing/2014/main" id="{6286501C-42C9-4044-97CA-B5428D149DAC}"/>
                  </a:ext>
                </a:extLst>
              </p:cNvPr>
              <p:cNvSpPr/>
              <p:nvPr/>
            </p:nvSpPr>
            <p:spPr>
              <a:xfrm>
                <a:off x="3276965" y="2657025"/>
                <a:ext cx="5019039" cy="121223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FF9C52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49" name="Flowchart: Magnetic Disk 9">
                <a:extLst>
                  <a:ext uri="{FF2B5EF4-FFF2-40B4-BE49-F238E27FC236}">
                    <a16:creationId xmlns:a16="http://schemas.microsoft.com/office/drawing/2014/main" id="{F8234861-66D0-469E-95D1-458D04F3148D}"/>
                  </a:ext>
                </a:extLst>
              </p:cNvPr>
              <p:cNvSpPr/>
              <p:nvPr/>
            </p:nvSpPr>
            <p:spPr>
              <a:xfrm>
                <a:off x="2984558" y="1510173"/>
                <a:ext cx="5638895" cy="161713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EB5B55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BD9CDD7-7DFF-475B-8BD0-3486D072AC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990" y="1510174"/>
                <a:ext cx="0" cy="432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DDD0233-A289-4229-AF7B-3DE59EC3C2BC}"/>
                  </a:ext>
                </a:extLst>
              </p:cNvPr>
              <p:cNvSpPr/>
              <p:nvPr/>
            </p:nvSpPr>
            <p:spPr>
              <a:xfrm>
                <a:off x="2984558" y="1410808"/>
                <a:ext cx="5638878" cy="766948"/>
              </a:xfrm>
              <a:prstGeom prst="ellipse">
                <a:avLst/>
              </a:prstGeom>
              <a:solidFill>
                <a:srgbClr val="714F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</p:grp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D0929C6B-EAF7-4ABC-8461-1A7A528F1F7A}"/>
                </a:ext>
              </a:extLst>
            </p:cNvPr>
            <p:cNvSpPr/>
            <p:nvPr/>
          </p:nvSpPr>
          <p:spPr>
            <a:xfrm>
              <a:off x="5134089" y="2580872"/>
              <a:ext cx="1140644" cy="520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56,170.68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C8B7F1B-A268-4ACF-BE2F-F8957A4135F6}"/>
                </a:ext>
              </a:extLst>
            </p:cNvPr>
            <p:cNvSpPr/>
            <p:nvPr/>
          </p:nvSpPr>
          <p:spPr>
            <a:xfrm>
              <a:off x="5093269" y="3351070"/>
              <a:ext cx="1140644" cy="520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41,864.40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763B99D-C5BD-479E-9916-EFB1EFC79C4E}"/>
                </a:ext>
              </a:extLst>
            </p:cNvPr>
            <p:cNvSpPr/>
            <p:nvPr/>
          </p:nvSpPr>
          <p:spPr>
            <a:xfrm>
              <a:off x="5031612" y="4067225"/>
              <a:ext cx="1196189" cy="520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37,476.42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8AFA89C-EF86-4F1F-A236-3F6D28A9EED9}"/>
                </a:ext>
              </a:extLst>
            </p:cNvPr>
            <p:cNvSpPr/>
            <p:nvPr/>
          </p:nvSpPr>
          <p:spPr>
            <a:xfrm>
              <a:off x="5105943" y="4705374"/>
              <a:ext cx="864549" cy="520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15,779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8CBB6A29-C155-41B9-B718-680C9D67DE20}"/>
              </a:ext>
            </a:extLst>
          </p:cNvPr>
          <p:cNvGrpSpPr/>
          <p:nvPr/>
        </p:nvGrpSpPr>
        <p:grpSpPr>
          <a:xfrm>
            <a:off x="1377530" y="1699767"/>
            <a:ext cx="2569873" cy="3687975"/>
            <a:chOff x="1313362" y="1699767"/>
            <a:chExt cx="2673437" cy="368797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C6D8698-561E-4BB6-9157-B6DEDC36C4E7}"/>
                </a:ext>
              </a:extLst>
            </p:cNvPr>
            <p:cNvGrpSpPr/>
            <p:nvPr/>
          </p:nvGrpSpPr>
          <p:grpSpPr>
            <a:xfrm>
              <a:off x="1313362" y="1699767"/>
              <a:ext cx="2673437" cy="3687975"/>
              <a:chOff x="2809990" y="1410808"/>
              <a:chExt cx="5813463" cy="3965699"/>
            </a:xfrm>
          </p:grpSpPr>
          <p:sp>
            <p:nvSpPr>
              <p:cNvPr id="5" name="Flowchart: Magnetic Disk 9">
                <a:extLst>
                  <a:ext uri="{FF2B5EF4-FFF2-40B4-BE49-F238E27FC236}">
                    <a16:creationId xmlns:a16="http://schemas.microsoft.com/office/drawing/2014/main" id="{8E85914C-553E-4DB4-9903-BA0DAD5479EC}"/>
                  </a:ext>
                </a:extLst>
              </p:cNvPr>
              <p:cNvSpPr/>
              <p:nvPr/>
            </p:nvSpPr>
            <p:spPr>
              <a:xfrm>
                <a:off x="3828887" y="4232184"/>
                <a:ext cx="3991138" cy="114432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C1BAB3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6" name="Flowchart: Magnetic Disk 9">
                <a:extLst>
                  <a:ext uri="{FF2B5EF4-FFF2-40B4-BE49-F238E27FC236}">
                    <a16:creationId xmlns:a16="http://schemas.microsoft.com/office/drawing/2014/main" id="{5518A76E-6B19-44ED-B2D0-61E12DAC81E2}"/>
                  </a:ext>
                </a:extLst>
              </p:cNvPr>
              <p:cNvSpPr/>
              <p:nvPr/>
            </p:nvSpPr>
            <p:spPr>
              <a:xfrm>
                <a:off x="3592668" y="3474799"/>
                <a:ext cx="4455959" cy="114432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6ECFD4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7" name="Flowchart: Magnetic Disk 9">
                <a:extLst>
                  <a:ext uri="{FF2B5EF4-FFF2-40B4-BE49-F238E27FC236}">
                    <a16:creationId xmlns:a16="http://schemas.microsoft.com/office/drawing/2014/main" id="{5C314D36-05D7-4100-A1A9-DB0AF43D0FB2}"/>
                  </a:ext>
                </a:extLst>
              </p:cNvPr>
              <p:cNvSpPr/>
              <p:nvPr/>
            </p:nvSpPr>
            <p:spPr>
              <a:xfrm>
                <a:off x="3296285" y="2667963"/>
                <a:ext cx="5019040" cy="1212233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FF9C52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8" name="Flowchart: Magnetic Disk 9">
                <a:extLst>
                  <a:ext uri="{FF2B5EF4-FFF2-40B4-BE49-F238E27FC236}">
                    <a16:creationId xmlns:a16="http://schemas.microsoft.com/office/drawing/2014/main" id="{F2D0E024-38DC-410F-9B6B-76AA65367040}"/>
                  </a:ext>
                </a:extLst>
              </p:cNvPr>
              <p:cNvSpPr/>
              <p:nvPr/>
            </p:nvSpPr>
            <p:spPr>
              <a:xfrm>
                <a:off x="2984558" y="1510173"/>
                <a:ext cx="5638895" cy="1617134"/>
              </a:xfrm>
              <a:custGeom>
                <a:avLst/>
                <a:gdLst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229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0 w 10000"/>
                  <a:gd name="connsiteY5" fmla="*/ 8333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10000 w 10000"/>
                  <a:gd name="connsiteY3" fmla="*/ 8333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484 w 10000"/>
                  <a:gd name="connsiteY5" fmla="*/ 8126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43 w 10000"/>
                  <a:gd name="connsiteY3" fmla="*/ 8294 h 10000"/>
                  <a:gd name="connsiteX4" fmla="*/ 5000 w 10000"/>
                  <a:gd name="connsiteY4" fmla="*/ 10000 h 10000"/>
                  <a:gd name="connsiteX5" fmla="*/ 520 w 10000"/>
                  <a:gd name="connsiteY5" fmla="*/ 7932 h 10000"/>
                  <a:gd name="connsiteX6" fmla="*/ 0 w 10000"/>
                  <a:gd name="connsiteY6" fmla="*/ 1667 h 10000"/>
                  <a:gd name="connsiteX0" fmla="*/ 10000 w 10000"/>
                  <a:gd name="connsiteY0" fmla="*/ 1667 h 10000"/>
                  <a:gd name="connsiteX1" fmla="*/ 5000 w 10000"/>
                  <a:gd name="connsiteY1" fmla="*/ 3334 h 10000"/>
                  <a:gd name="connsiteX2" fmla="*/ 0 w 10000"/>
                  <a:gd name="connsiteY2" fmla="*/ 1667 h 10000"/>
                  <a:gd name="connsiteX0" fmla="*/ 0 w 10000"/>
                  <a:gd name="connsiteY0" fmla="*/ 1667 h 10000"/>
                  <a:gd name="connsiteX1" fmla="*/ 5000 w 10000"/>
                  <a:gd name="connsiteY1" fmla="*/ 0 h 10000"/>
                  <a:gd name="connsiteX2" fmla="*/ 10000 w 10000"/>
                  <a:gd name="connsiteY2" fmla="*/ 1667 h 10000"/>
                  <a:gd name="connsiteX3" fmla="*/ 9435 w 10000"/>
                  <a:gd name="connsiteY3" fmla="*/ 8333 h 10000"/>
                  <a:gd name="connsiteX4" fmla="*/ 5000 w 10000"/>
                  <a:gd name="connsiteY4" fmla="*/ 10000 h 10000"/>
                  <a:gd name="connsiteX5" fmla="*/ 517 w 10000"/>
                  <a:gd name="connsiteY5" fmla="*/ 8022 h 10000"/>
                  <a:gd name="connsiteX6" fmla="*/ 0 w 10000"/>
                  <a:gd name="connsiteY6" fmla="*/ 1667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0000" stroke="0" extrusionOk="0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4" y="3876"/>
                      <a:pt x="9629" y="6085"/>
                      <a:pt x="9443" y="8294"/>
                    </a:cubicBezTo>
                    <a:cubicBezTo>
                      <a:pt x="9443" y="9215"/>
                      <a:pt x="7761" y="10000"/>
                      <a:pt x="5000" y="10000"/>
                    </a:cubicBezTo>
                    <a:cubicBezTo>
                      <a:pt x="2239" y="10000"/>
                      <a:pt x="520" y="8853"/>
                      <a:pt x="520" y="7932"/>
                    </a:cubicBezTo>
                    <a:cubicBezTo>
                      <a:pt x="359" y="5779"/>
                      <a:pt x="161" y="3820"/>
                      <a:pt x="0" y="1667"/>
                    </a:cubicBezTo>
                    <a:close/>
                  </a:path>
                  <a:path w="10000" h="10000" fill="none" extrusionOk="0">
                    <a:moveTo>
                      <a:pt x="10000" y="1667"/>
                    </a:moveTo>
                    <a:cubicBezTo>
                      <a:pt x="10000" y="2588"/>
                      <a:pt x="7761" y="3334"/>
                      <a:pt x="5000" y="3334"/>
                    </a:cubicBezTo>
                    <a:cubicBezTo>
                      <a:pt x="2239" y="3334"/>
                      <a:pt x="0" y="2588"/>
                      <a:pt x="0" y="1667"/>
                    </a:cubicBezTo>
                  </a:path>
                  <a:path w="10000" h="10000" fill="none">
                    <a:moveTo>
                      <a:pt x="0" y="1667"/>
                    </a:moveTo>
                    <a:cubicBezTo>
                      <a:pt x="0" y="746"/>
                      <a:pt x="2239" y="0"/>
                      <a:pt x="5000" y="0"/>
                    </a:cubicBezTo>
                    <a:cubicBezTo>
                      <a:pt x="7761" y="0"/>
                      <a:pt x="10000" y="746"/>
                      <a:pt x="10000" y="1667"/>
                    </a:cubicBezTo>
                    <a:cubicBezTo>
                      <a:pt x="9812" y="3889"/>
                      <a:pt x="9623" y="6111"/>
                      <a:pt x="9435" y="8333"/>
                    </a:cubicBezTo>
                    <a:cubicBezTo>
                      <a:pt x="9435" y="9254"/>
                      <a:pt x="7761" y="10000"/>
                      <a:pt x="5000" y="10000"/>
                    </a:cubicBezTo>
                    <a:cubicBezTo>
                      <a:pt x="2239" y="10000"/>
                      <a:pt x="517" y="8943"/>
                      <a:pt x="517" y="8022"/>
                    </a:cubicBezTo>
                    <a:cubicBezTo>
                      <a:pt x="345" y="5904"/>
                      <a:pt x="172" y="3785"/>
                      <a:pt x="0" y="1667"/>
                    </a:cubicBezTo>
                    <a:close/>
                  </a:path>
                </a:pathLst>
              </a:custGeom>
              <a:solidFill>
                <a:srgbClr val="EB5B55"/>
              </a:solidFill>
              <a:ln>
                <a:solidFill>
                  <a:schemeClr val="bg1"/>
                </a:solidFill>
              </a:ln>
              <a:scene3d>
                <a:camera prst="perspectiveFron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5A22166E-5510-4AB8-B2F4-A37CD73CB0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09990" y="1510174"/>
                <a:ext cx="0" cy="4324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9C79357-88F7-4616-86C9-6B2EE564D427}"/>
                  </a:ext>
                </a:extLst>
              </p:cNvPr>
              <p:cNvSpPr/>
              <p:nvPr/>
            </p:nvSpPr>
            <p:spPr>
              <a:xfrm>
                <a:off x="2984558" y="1410808"/>
                <a:ext cx="5638878" cy="766948"/>
              </a:xfrm>
              <a:prstGeom prst="ellipse">
                <a:avLst/>
              </a:prstGeom>
              <a:solidFill>
                <a:srgbClr val="714F4D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th-TH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C5C61B6F-0122-4FEB-874A-06F0D9CA45FB}"/>
                </a:ext>
              </a:extLst>
            </p:cNvPr>
            <p:cNvSpPr/>
            <p:nvPr/>
          </p:nvSpPr>
          <p:spPr>
            <a:xfrm>
              <a:off x="2481582" y="2584245"/>
              <a:ext cx="12210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55,506.73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AE58969-61FD-40DF-85CF-FF01BECD5828}"/>
                </a:ext>
              </a:extLst>
            </p:cNvPr>
            <p:cNvSpPr/>
            <p:nvPr/>
          </p:nvSpPr>
          <p:spPr>
            <a:xfrm>
              <a:off x="2437340" y="3345433"/>
              <a:ext cx="122101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36,060.52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B1CD703-F085-4D0D-9A44-EEA2D0004536}"/>
                </a:ext>
              </a:extLst>
            </p:cNvPr>
            <p:cNvSpPr/>
            <p:nvPr/>
          </p:nvSpPr>
          <p:spPr>
            <a:xfrm>
              <a:off x="2461354" y="4066130"/>
              <a:ext cx="120767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24,403.33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369A333-45DA-465A-A459-BA33AD029C63}"/>
                </a:ext>
              </a:extLst>
            </p:cNvPr>
            <p:cNvSpPr/>
            <p:nvPr/>
          </p:nvSpPr>
          <p:spPr>
            <a:xfrm>
              <a:off x="2554309" y="4733141"/>
              <a:ext cx="8191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17,189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1B5C1BF8-D391-4AE9-871B-F6A6864D1EDC}"/>
              </a:ext>
            </a:extLst>
          </p:cNvPr>
          <p:cNvSpPr txBox="1"/>
          <p:nvPr/>
        </p:nvSpPr>
        <p:spPr>
          <a:xfrm>
            <a:off x="1541706" y="1218782"/>
            <a:ext cx="220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2561</a:t>
            </a: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CF5DC9E-A30E-4EFB-BADC-85878FC9A3D9}"/>
              </a:ext>
            </a:extLst>
          </p:cNvPr>
          <p:cNvSpPr txBox="1"/>
          <p:nvPr/>
        </p:nvSpPr>
        <p:spPr>
          <a:xfrm>
            <a:off x="4234181" y="1213430"/>
            <a:ext cx="2042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2562</a:t>
            </a: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D9490C-4482-48E2-9A66-39B7488B786D}"/>
              </a:ext>
            </a:extLst>
          </p:cNvPr>
          <p:cNvSpPr txBox="1"/>
          <p:nvPr/>
        </p:nvSpPr>
        <p:spPr>
          <a:xfrm>
            <a:off x="6990601" y="1221019"/>
            <a:ext cx="184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FD4F5BC-B251-40B1-8A87-B53006BEFA38}"/>
              </a:ext>
            </a:extLst>
          </p:cNvPr>
          <p:cNvSpPr txBox="1"/>
          <p:nvPr/>
        </p:nvSpPr>
        <p:spPr>
          <a:xfrm>
            <a:off x="9877412" y="1249482"/>
            <a:ext cx="18437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255C665-7F7D-42F9-BD7E-98694D9BFCC6}"/>
              </a:ext>
            </a:extLst>
          </p:cNvPr>
          <p:cNvSpPr txBox="1"/>
          <p:nvPr/>
        </p:nvSpPr>
        <p:spPr>
          <a:xfrm>
            <a:off x="200903" y="2062777"/>
            <a:ext cx="1322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เสนอของบประมาณ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CAAD77F-400E-4775-A4BF-A4BF32788ABC}"/>
              </a:ext>
            </a:extLst>
          </p:cNvPr>
          <p:cNvSpPr txBox="1"/>
          <p:nvPr/>
        </p:nvSpPr>
        <p:spPr>
          <a:xfrm>
            <a:off x="-182812" y="3821702"/>
            <a:ext cx="2331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ปรับกรอบวงเงิน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Pre-ceiling</a:t>
            </a:r>
            <a:endParaRPr kumimoji="0" lang="th-TH" sz="2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C1CF42A-F32F-404B-AD54-51A23614A75E}"/>
              </a:ext>
            </a:extLst>
          </p:cNvPr>
          <p:cNvSpPr txBox="1"/>
          <p:nvPr/>
        </p:nvSpPr>
        <p:spPr>
          <a:xfrm>
            <a:off x="32941" y="3007996"/>
            <a:ext cx="1632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ปรับกรอบงบประมาณเริ่มต้น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0896E4-E20E-48CB-A7FA-3C24A3FFAE7F}"/>
              </a:ext>
            </a:extLst>
          </p:cNvPr>
          <p:cNvSpPr txBox="1"/>
          <p:nvPr/>
        </p:nvSpPr>
        <p:spPr>
          <a:xfrm>
            <a:off x="-66680" y="4644949"/>
            <a:ext cx="2155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กรรมาธิการพิจารณางบประมาณ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8831904-3558-4F24-B214-F8FE882BC2B1}"/>
              </a:ext>
            </a:extLst>
          </p:cNvPr>
          <p:cNvCxnSpPr>
            <a:cxnSpLocks/>
          </p:cNvCxnSpPr>
          <p:nvPr/>
        </p:nvCxnSpPr>
        <p:spPr>
          <a:xfrm flipH="1">
            <a:off x="844107" y="2770663"/>
            <a:ext cx="10626" cy="291809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C4036C12-3FA7-4F5A-B52A-53F378AA0FB9}"/>
              </a:ext>
            </a:extLst>
          </p:cNvPr>
          <p:cNvCxnSpPr>
            <a:cxnSpLocks/>
          </p:cNvCxnSpPr>
          <p:nvPr/>
        </p:nvCxnSpPr>
        <p:spPr>
          <a:xfrm>
            <a:off x="853004" y="3642633"/>
            <a:ext cx="3601" cy="19789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D5937B8C-B8F4-4085-BEBA-07348B25F339}"/>
              </a:ext>
            </a:extLst>
          </p:cNvPr>
          <p:cNvCxnSpPr>
            <a:cxnSpLocks/>
          </p:cNvCxnSpPr>
          <p:nvPr/>
        </p:nvCxnSpPr>
        <p:spPr>
          <a:xfrm>
            <a:off x="832698" y="4479425"/>
            <a:ext cx="3601" cy="197897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37ACF436-8F64-452A-93BE-B458CF8BB934}"/>
              </a:ext>
            </a:extLst>
          </p:cNvPr>
          <p:cNvSpPr txBox="1"/>
          <p:nvPr/>
        </p:nvSpPr>
        <p:spPr>
          <a:xfrm>
            <a:off x="60934" y="5770115"/>
            <a:ext cx="112050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tabLst>
                <a:tab pos="627063" algn="l"/>
              </a:tabLst>
              <a:defRPr/>
            </a:pPr>
            <a:r>
              <a:rPr kumimoji="0" lang="th-T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หมายเหตุ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: </a:t>
            </a:r>
            <a:r>
              <a:rPr kumimoji="0" lang="th-T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	</a:t>
            </a:r>
          </a:p>
          <a:p>
            <a:pPr defTabSz="914377">
              <a:tabLst>
                <a:tab pos="627063" algn="l"/>
              </a:tabLst>
              <a:defRPr/>
            </a:pPr>
            <a:r>
              <a:rPr lang="th-TH" sz="1200" b="1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ปีงบประมาณ 2561</a:t>
            </a:r>
            <a:r>
              <a:rPr lang="en-US" sz="1200" b="1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=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พรบ. งบประมาณรายจ่ายประจำปี พ.ศ. 2561 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&gt;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แผนงานบูรณาการวิจัยและนวัตกรรม และ แผนงานยุทธศาสตร์พัฒนาศักยภาพด้านวิทยาศาสตร์ เทคโนโลยี และนวัตกรรม</a:t>
            </a:r>
            <a:endParaRPr lang="en-US" sz="120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defTabSz="914377">
              <a:tabLst>
                <a:tab pos="627063" algn="l"/>
              </a:tabLst>
              <a:defRPr/>
            </a:pPr>
            <a:r>
              <a:rPr kumimoji="0" lang="th-T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2562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=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พรบ. งบประมาณรายจ่ายประจำปี พ.ศ. 2562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&gt;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แผนงานบูรณาการวิจัยและนวัตกรรม และ แผนงานยุทธศาสตร์พัฒนาศักยภาพด้านวิทยาศาสตร์ เทคโนโลยี และนวัตกรรม</a:t>
            </a:r>
            <a:endParaRPr lang="en-US" sz="1200">
              <a:solidFill>
                <a:prstClr val="black"/>
              </a:solidFill>
              <a:latin typeface="TH Chakra Petch" panose="02000506000000020004" pitchFamily="2" charset="-34"/>
              <a:cs typeface="TH Chakra Petch" panose="02000506000000020004" pitchFamily="2" charset="-34"/>
            </a:endParaRPr>
          </a:p>
          <a:p>
            <a:pPr lvl="0" defTabSz="914377">
              <a:defRPr/>
            </a:pPr>
            <a:r>
              <a:rPr kumimoji="0" lang="th-TH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ปีงบประมาณ 2563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=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พรบ. งบประมาณรายจ่ายประจำปี พ.ศ. 2563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&gt; </a:t>
            </a:r>
            <a:r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แผนยุทธศาสตร์การวิจัยและพัฒนานวัตกรรม และ แผนยุทธศาสตร์พัฒนาศักยภาพด้านวิทยาศาสตร์ เทคโนโลยี และนวัตกรรม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</a:p>
          <a:p>
            <a:pPr defTabSz="914377">
              <a:defRPr/>
            </a:pPr>
            <a:r>
              <a:rPr lang="th-TH" sz="1200" b="1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ปีงบประมาณ 2564 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=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(ร่าง) พรบ. งบประมาณรายจ่ายประจำปี พ.ศ. 2564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&gt; </a:t>
            </a:r>
            <a:r>
              <a:rPr lang="th-TH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แผนยุทธศาสตร์การวิจัยและพัฒนานวัตกรรม และ แผนยุทธศาสตร์พัฒนาศักยภาพด้านวิทยาศาสตร์ เทคโนโลยี และนวัตกรรม</a:t>
            </a:r>
            <a:r>
              <a:rPr lang="en-US" sz="120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 </a:t>
            </a:r>
          </a:p>
        </p:txBody>
      </p:sp>
      <p:sp>
        <p:nvSpPr>
          <p:cNvPr id="112" name="Arrow: Right 111">
            <a:extLst>
              <a:ext uri="{FF2B5EF4-FFF2-40B4-BE49-F238E27FC236}">
                <a16:creationId xmlns:a16="http://schemas.microsoft.com/office/drawing/2014/main" id="{E8DD68A7-498E-4C8A-9BA8-7FD5738C4BE0}"/>
              </a:ext>
            </a:extLst>
          </p:cNvPr>
          <p:cNvSpPr/>
          <p:nvPr/>
        </p:nvSpPr>
        <p:spPr>
          <a:xfrm>
            <a:off x="6166711" y="4677203"/>
            <a:ext cx="906296" cy="655026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5BAF02D-6D73-40B7-872F-44171BA73EC5}"/>
              </a:ext>
            </a:extLst>
          </p:cNvPr>
          <p:cNvSpPr/>
          <p:nvPr/>
        </p:nvSpPr>
        <p:spPr>
          <a:xfrm>
            <a:off x="5975786" y="4560288"/>
            <a:ext cx="1341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6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.38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</a:t>
            </a:r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4" name="Arrow: Up 113">
            <a:extLst>
              <a:ext uri="{FF2B5EF4-FFF2-40B4-BE49-F238E27FC236}">
                <a16:creationId xmlns:a16="http://schemas.microsoft.com/office/drawing/2014/main" id="{D2870091-7342-4C1D-98CE-2BC5D7236CC8}"/>
              </a:ext>
            </a:extLst>
          </p:cNvPr>
          <p:cNvSpPr/>
          <p:nvPr/>
        </p:nvSpPr>
        <p:spPr>
          <a:xfrm>
            <a:off x="6242725" y="4898659"/>
            <a:ext cx="127966" cy="20672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794D7367-ED95-4A6B-B6AD-A9B66EDE92B0}"/>
              </a:ext>
            </a:extLst>
          </p:cNvPr>
          <p:cNvCxnSpPr/>
          <p:nvPr/>
        </p:nvCxnSpPr>
        <p:spPr>
          <a:xfrm>
            <a:off x="7580953" y="2428796"/>
            <a:ext cx="77637" cy="2953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D402B18B-B67D-4792-ADEC-AC35F28AF2E1}"/>
              </a:ext>
            </a:extLst>
          </p:cNvPr>
          <p:cNvSpPr/>
          <p:nvPr/>
        </p:nvSpPr>
        <p:spPr>
          <a:xfrm rot="20983633">
            <a:off x="5105098" y="2186135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607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วิจัยและนวัตกรรม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E1599448-7AAD-4D93-83E6-6E93647175BC}"/>
              </a:ext>
            </a:extLst>
          </p:cNvPr>
          <p:cNvSpPr/>
          <p:nvPr/>
        </p:nvSpPr>
        <p:spPr>
          <a:xfrm rot="670107">
            <a:off x="3926665" y="2167766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26067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วทน.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49A8A4B8-1B30-4F06-9EC6-419818835BCC}"/>
              </a:ext>
            </a:extLst>
          </p:cNvPr>
          <p:cNvSpPr/>
          <p:nvPr/>
        </p:nvSpPr>
        <p:spPr>
          <a:xfrm rot="20983633">
            <a:off x="7690508" y="2249960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607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วิจัยและนวัตกรรม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641D8CB0-C631-4DC3-9C74-EF9A5D013FCC}"/>
              </a:ext>
            </a:extLst>
          </p:cNvPr>
          <p:cNvSpPr/>
          <p:nvPr/>
        </p:nvSpPr>
        <p:spPr>
          <a:xfrm rot="670107">
            <a:off x="6512075" y="2189059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26067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วทน.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E3A96E23-667E-4AE9-83C6-45B52C93FE8F}"/>
              </a:ext>
            </a:extLst>
          </p:cNvPr>
          <p:cNvSpPr/>
          <p:nvPr/>
        </p:nvSpPr>
        <p:spPr>
          <a:xfrm rot="670107">
            <a:off x="9184569" y="2259201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26067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วทน.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985F133-24B5-4987-AAE8-1D9968A3114A}"/>
              </a:ext>
            </a:extLst>
          </p:cNvPr>
          <p:cNvSpPr/>
          <p:nvPr/>
        </p:nvSpPr>
        <p:spPr>
          <a:xfrm rot="20983633">
            <a:off x="2497813" y="2174945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106072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วิจัยและนวัตกรรม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FFA33E6-4B3F-4FF2-B461-D118926BE230}"/>
              </a:ext>
            </a:extLst>
          </p:cNvPr>
          <p:cNvSpPr/>
          <p:nvPr/>
        </p:nvSpPr>
        <p:spPr>
          <a:xfrm rot="670107">
            <a:off x="1319380" y="2156576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26067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วทน.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3B686CA-412E-401E-AB63-8A39FEBA0DBE}"/>
              </a:ext>
            </a:extLst>
          </p:cNvPr>
          <p:cNvCxnSpPr/>
          <p:nvPr/>
        </p:nvCxnSpPr>
        <p:spPr>
          <a:xfrm>
            <a:off x="2420674" y="2382505"/>
            <a:ext cx="77637" cy="2953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2C92380-B99B-42FF-B77F-DA5445ACA60E}"/>
              </a:ext>
            </a:extLst>
          </p:cNvPr>
          <p:cNvCxnSpPr/>
          <p:nvPr/>
        </p:nvCxnSpPr>
        <p:spPr>
          <a:xfrm>
            <a:off x="4964080" y="2414205"/>
            <a:ext cx="77637" cy="2953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CD0A619-53D1-4E73-83F7-7BBB1F24CDC4}"/>
              </a:ext>
            </a:extLst>
          </p:cNvPr>
          <p:cNvSpPr/>
          <p:nvPr/>
        </p:nvSpPr>
        <p:spPr>
          <a:xfrm>
            <a:off x="7044648" y="4804821"/>
            <a:ext cx="87235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4,081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7C2F87D-E8C8-4CE8-811A-A1270B9DE194}"/>
              </a:ext>
            </a:extLst>
          </p:cNvPr>
          <p:cNvSpPr/>
          <p:nvPr/>
        </p:nvSpPr>
        <p:spPr>
          <a:xfrm>
            <a:off x="4426885" y="4772177"/>
            <a:ext cx="101342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5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,449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BB81778-6DC8-4B4D-99EA-02297E6A7081}"/>
              </a:ext>
            </a:extLst>
          </p:cNvPr>
          <p:cNvSpPr/>
          <p:nvPr/>
        </p:nvSpPr>
        <p:spPr>
          <a:xfrm>
            <a:off x="1853520" y="4747379"/>
            <a:ext cx="87235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11,488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4D5C7CA-70DE-452A-A051-2208CDC696D2}"/>
              </a:ext>
            </a:extLst>
          </p:cNvPr>
          <p:cNvSpPr/>
          <p:nvPr/>
        </p:nvSpPr>
        <p:spPr>
          <a:xfrm>
            <a:off x="8172195" y="4260103"/>
            <a:ext cx="819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นอกกองทุน </a:t>
            </a: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7,740 </a:t>
            </a:r>
            <a:endParaRPr kumimoji="0" lang="th-T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E3C96DF-B72E-43B3-91A6-90FD6000A96C}"/>
              </a:ext>
            </a:extLst>
          </p:cNvPr>
          <p:cNvSpPr/>
          <p:nvPr/>
        </p:nvSpPr>
        <p:spPr>
          <a:xfrm>
            <a:off x="7011924" y="4125303"/>
            <a:ext cx="872355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4,350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B8B42E-0372-44B7-8F07-6C1A4AA27D3F}"/>
              </a:ext>
            </a:extLst>
          </p:cNvPr>
          <p:cNvGrpSpPr/>
          <p:nvPr/>
        </p:nvGrpSpPr>
        <p:grpSpPr>
          <a:xfrm>
            <a:off x="9281173" y="1786712"/>
            <a:ext cx="2800099" cy="3687976"/>
            <a:chOff x="9080973" y="1786712"/>
            <a:chExt cx="2800099" cy="3687976"/>
          </a:xfrm>
        </p:grpSpPr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6B54566D-2C8A-4C80-9FE3-1DC66DB66C39}"/>
                </a:ext>
              </a:extLst>
            </p:cNvPr>
            <p:cNvGrpSpPr/>
            <p:nvPr/>
          </p:nvGrpSpPr>
          <p:grpSpPr>
            <a:xfrm>
              <a:off x="9080973" y="1786712"/>
              <a:ext cx="2800099" cy="3687976"/>
              <a:chOff x="9233034" y="1649619"/>
              <a:chExt cx="2800099" cy="368797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AE7319-2B1A-4F34-BEF7-F1D235D13CAF}"/>
                  </a:ext>
                </a:extLst>
              </p:cNvPr>
              <p:cNvGrpSpPr/>
              <p:nvPr/>
            </p:nvGrpSpPr>
            <p:grpSpPr>
              <a:xfrm>
                <a:off x="9233034" y="1649619"/>
                <a:ext cx="2800099" cy="3687976"/>
                <a:chOff x="2809990" y="1410808"/>
                <a:chExt cx="5813446" cy="3965700"/>
              </a:xfrm>
            </p:grpSpPr>
            <p:sp>
              <p:nvSpPr>
                <p:cNvPr id="31" name="Flowchart: Magnetic Disk 9">
                  <a:extLst>
                    <a:ext uri="{FF2B5EF4-FFF2-40B4-BE49-F238E27FC236}">
                      <a16:creationId xmlns:a16="http://schemas.microsoft.com/office/drawing/2014/main" id="{EFA30555-B85D-40D8-B93E-D56169DC3659}"/>
                    </a:ext>
                  </a:extLst>
                </p:cNvPr>
                <p:cNvSpPr/>
                <p:nvPr/>
              </p:nvSpPr>
              <p:spPr>
                <a:xfrm>
                  <a:off x="3828887" y="4232185"/>
                  <a:ext cx="3991139" cy="1144323"/>
                </a:xfrm>
                <a:custGeom>
                  <a:avLst/>
                  <a:gdLst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229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520 w 10000"/>
                    <a:gd name="connsiteY5" fmla="*/ 7932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000" stroke="0" extrusionOk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4" y="3876"/>
                        <a:pt x="9629" y="6085"/>
                        <a:pt x="9443" y="8294"/>
                      </a:cubicBezTo>
                      <a:cubicBezTo>
                        <a:pt x="9443" y="9215"/>
                        <a:pt x="7761" y="10000"/>
                        <a:pt x="5000" y="10000"/>
                      </a:cubicBezTo>
                      <a:cubicBezTo>
                        <a:pt x="2239" y="10000"/>
                        <a:pt x="520" y="8853"/>
                        <a:pt x="520" y="7932"/>
                      </a:cubicBezTo>
                      <a:cubicBezTo>
                        <a:pt x="359" y="5779"/>
                        <a:pt x="161" y="3820"/>
                        <a:pt x="0" y="1667"/>
                      </a:cubicBezTo>
                      <a:close/>
                    </a:path>
                    <a:path w="10000" h="10000" fill="none" extrusionOk="0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0000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2" y="3889"/>
                        <a:pt x="9623" y="6111"/>
                        <a:pt x="9435" y="8333"/>
                      </a:cubicBezTo>
                      <a:cubicBezTo>
                        <a:pt x="9435" y="9254"/>
                        <a:pt x="7761" y="10000"/>
                        <a:pt x="5000" y="10000"/>
                      </a:cubicBezTo>
                      <a:cubicBezTo>
                        <a:pt x="2239" y="10000"/>
                        <a:pt x="517" y="8943"/>
                        <a:pt x="517" y="8022"/>
                      </a:cubicBezTo>
                      <a:cubicBezTo>
                        <a:pt x="345" y="5904"/>
                        <a:pt x="172" y="3785"/>
                        <a:pt x="0" y="1667"/>
                      </a:cubicBezTo>
                      <a:close/>
                    </a:path>
                  </a:pathLst>
                </a:custGeom>
                <a:solidFill>
                  <a:srgbClr val="B4AEA7"/>
                </a:solidFill>
                <a:ln>
                  <a:solidFill>
                    <a:schemeClr val="bg1"/>
                  </a:solidFill>
                </a:ln>
                <a:scene3d>
                  <a:camera prst="perspectiveFron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endParaRPr>
                </a:p>
              </p:txBody>
            </p:sp>
            <p:sp>
              <p:nvSpPr>
                <p:cNvPr id="32" name="Flowchart: Magnetic Disk 9">
                  <a:extLst>
                    <a:ext uri="{FF2B5EF4-FFF2-40B4-BE49-F238E27FC236}">
                      <a16:creationId xmlns:a16="http://schemas.microsoft.com/office/drawing/2014/main" id="{C6882E60-1BEE-400E-BF6D-F0003EA26A8E}"/>
                    </a:ext>
                  </a:extLst>
                </p:cNvPr>
                <p:cNvSpPr/>
                <p:nvPr/>
              </p:nvSpPr>
              <p:spPr>
                <a:xfrm>
                  <a:off x="3592667" y="3474800"/>
                  <a:ext cx="4455958" cy="1144324"/>
                </a:xfrm>
                <a:custGeom>
                  <a:avLst/>
                  <a:gdLst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229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520 w 10000"/>
                    <a:gd name="connsiteY5" fmla="*/ 7932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000" stroke="0" extrusionOk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4" y="3876"/>
                        <a:pt x="9629" y="6085"/>
                        <a:pt x="9443" y="8294"/>
                      </a:cubicBezTo>
                      <a:cubicBezTo>
                        <a:pt x="9443" y="9215"/>
                        <a:pt x="7761" y="10000"/>
                        <a:pt x="5000" y="10000"/>
                      </a:cubicBezTo>
                      <a:cubicBezTo>
                        <a:pt x="2239" y="10000"/>
                        <a:pt x="520" y="8853"/>
                        <a:pt x="520" y="7932"/>
                      </a:cubicBezTo>
                      <a:cubicBezTo>
                        <a:pt x="359" y="5779"/>
                        <a:pt x="161" y="3820"/>
                        <a:pt x="0" y="1667"/>
                      </a:cubicBezTo>
                      <a:close/>
                    </a:path>
                    <a:path w="10000" h="10000" fill="none" extrusionOk="0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0000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2" y="3889"/>
                        <a:pt x="9623" y="6111"/>
                        <a:pt x="9435" y="8333"/>
                      </a:cubicBezTo>
                      <a:cubicBezTo>
                        <a:pt x="9435" y="9254"/>
                        <a:pt x="7761" y="10000"/>
                        <a:pt x="5000" y="10000"/>
                      </a:cubicBezTo>
                      <a:cubicBezTo>
                        <a:pt x="2239" y="10000"/>
                        <a:pt x="517" y="8943"/>
                        <a:pt x="517" y="8022"/>
                      </a:cubicBezTo>
                      <a:cubicBezTo>
                        <a:pt x="345" y="5904"/>
                        <a:pt x="172" y="3785"/>
                        <a:pt x="0" y="1667"/>
                      </a:cubicBezTo>
                      <a:close/>
                    </a:path>
                  </a:pathLst>
                </a:custGeom>
                <a:solidFill>
                  <a:srgbClr val="64C1C6"/>
                </a:solidFill>
                <a:ln>
                  <a:solidFill>
                    <a:schemeClr val="bg1"/>
                  </a:solidFill>
                </a:ln>
                <a:scene3d>
                  <a:camera prst="perspectiveFron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endParaRPr>
                </a:p>
              </p:txBody>
            </p:sp>
            <p:sp>
              <p:nvSpPr>
                <p:cNvPr id="33" name="Flowchart: Magnetic Disk 9">
                  <a:extLst>
                    <a:ext uri="{FF2B5EF4-FFF2-40B4-BE49-F238E27FC236}">
                      <a16:creationId xmlns:a16="http://schemas.microsoft.com/office/drawing/2014/main" id="{7112B4B9-8192-42D2-805E-22F8B193A346}"/>
                    </a:ext>
                  </a:extLst>
                </p:cNvPr>
                <p:cNvSpPr/>
                <p:nvPr/>
              </p:nvSpPr>
              <p:spPr>
                <a:xfrm>
                  <a:off x="3295447" y="2678474"/>
                  <a:ext cx="5019040" cy="1212232"/>
                </a:xfrm>
                <a:custGeom>
                  <a:avLst/>
                  <a:gdLst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229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520 w 10000"/>
                    <a:gd name="connsiteY5" fmla="*/ 7932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000" stroke="0" extrusionOk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4" y="3876"/>
                        <a:pt x="9629" y="6085"/>
                        <a:pt x="9443" y="8294"/>
                      </a:cubicBezTo>
                      <a:cubicBezTo>
                        <a:pt x="9443" y="9215"/>
                        <a:pt x="7761" y="10000"/>
                        <a:pt x="5000" y="10000"/>
                      </a:cubicBezTo>
                      <a:cubicBezTo>
                        <a:pt x="2239" y="10000"/>
                        <a:pt x="520" y="8853"/>
                        <a:pt x="520" y="7932"/>
                      </a:cubicBezTo>
                      <a:cubicBezTo>
                        <a:pt x="359" y="5779"/>
                        <a:pt x="161" y="3820"/>
                        <a:pt x="0" y="1667"/>
                      </a:cubicBezTo>
                      <a:close/>
                    </a:path>
                    <a:path w="10000" h="10000" fill="none" extrusionOk="0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0000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2" y="3889"/>
                        <a:pt x="9623" y="6111"/>
                        <a:pt x="9435" y="8333"/>
                      </a:cubicBezTo>
                      <a:cubicBezTo>
                        <a:pt x="9435" y="9254"/>
                        <a:pt x="7761" y="10000"/>
                        <a:pt x="5000" y="10000"/>
                      </a:cubicBezTo>
                      <a:cubicBezTo>
                        <a:pt x="2239" y="10000"/>
                        <a:pt x="517" y="8943"/>
                        <a:pt x="517" y="8022"/>
                      </a:cubicBezTo>
                      <a:cubicBezTo>
                        <a:pt x="345" y="5904"/>
                        <a:pt x="172" y="3785"/>
                        <a:pt x="0" y="1667"/>
                      </a:cubicBezTo>
                      <a:close/>
                    </a:path>
                  </a:pathLst>
                </a:custGeom>
                <a:solidFill>
                  <a:srgbClr val="F19049"/>
                </a:solidFill>
                <a:ln>
                  <a:solidFill>
                    <a:schemeClr val="bg1"/>
                  </a:solidFill>
                </a:ln>
                <a:scene3d>
                  <a:camera prst="perspectiveFron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endParaRPr>
                </a:p>
              </p:txBody>
            </p:sp>
            <p:sp>
              <p:nvSpPr>
                <p:cNvPr id="34" name="Flowchart: Magnetic Disk 9">
                  <a:extLst>
                    <a:ext uri="{FF2B5EF4-FFF2-40B4-BE49-F238E27FC236}">
                      <a16:creationId xmlns:a16="http://schemas.microsoft.com/office/drawing/2014/main" id="{733439E5-AF7F-4DBB-B1C8-12BE75E272D6}"/>
                    </a:ext>
                  </a:extLst>
                </p:cNvPr>
                <p:cNvSpPr/>
                <p:nvPr/>
              </p:nvSpPr>
              <p:spPr>
                <a:xfrm>
                  <a:off x="2964518" y="1532402"/>
                  <a:ext cx="5638896" cy="1617134"/>
                </a:xfrm>
                <a:custGeom>
                  <a:avLst/>
                  <a:gdLst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229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0 w 10000"/>
                    <a:gd name="connsiteY5" fmla="*/ 8333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10000 w 10000"/>
                    <a:gd name="connsiteY3" fmla="*/ 8333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484 w 10000"/>
                    <a:gd name="connsiteY5" fmla="*/ 8126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43 w 10000"/>
                    <a:gd name="connsiteY3" fmla="*/ 8294 h 10000"/>
                    <a:gd name="connsiteX4" fmla="*/ 5000 w 10000"/>
                    <a:gd name="connsiteY4" fmla="*/ 10000 h 10000"/>
                    <a:gd name="connsiteX5" fmla="*/ 520 w 10000"/>
                    <a:gd name="connsiteY5" fmla="*/ 7932 h 10000"/>
                    <a:gd name="connsiteX6" fmla="*/ 0 w 10000"/>
                    <a:gd name="connsiteY6" fmla="*/ 1667 h 10000"/>
                    <a:gd name="connsiteX0" fmla="*/ 10000 w 10000"/>
                    <a:gd name="connsiteY0" fmla="*/ 1667 h 10000"/>
                    <a:gd name="connsiteX1" fmla="*/ 5000 w 10000"/>
                    <a:gd name="connsiteY1" fmla="*/ 3334 h 10000"/>
                    <a:gd name="connsiteX2" fmla="*/ 0 w 10000"/>
                    <a:gd name="connsiteY2" fmla="*/ 1667 h 10000"/>
                    <a:gd name="connsiteX0" fmla="*/ 0 w 10000"/>
                    <a:gd name="connsiteY0" fmla="*/ 1667 h 10000"/>
                    <a:gd name="connsiteX1" fmla="*/ 5000 w 10000"/>
                    <a:gd name="connsiteY1" fmla="*/ 0 h 10000"/>
                    <a:gd name="connsiteX2" fmla="*/ 10000 w 10000"/>
                    <a:gd name="connsiteY2" fmla="*/ 1667 h 10000"/>
                    <a:gd name="connsiteX3" fmla="*/ 9435 w 10000"/>
                    <a:gd name="connsiteY3" fmla="*/ 8333 h 10000"/>
                    <a:gd name="connsiteX4" fmla="*/ 5000 w 10000"/>
                    <a:gd name="connsiteY4" fmla="*/ 10000 h 10000"/>
                    <a:gd name="connsiteX5" fmla="*/ 517 w 10000"/>
                    <a:gd name="connsiteY5" fmla="*/ 8022 h 10000"/>
                    <a:gd name="connsiteX6" fmla="*/ 0 w 10000"/>
                    <a:gd name="connsiteY6" fmla="*/ 1667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00" h="10000" stroke="0" extrusionOk="0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4" y="3876"/>
                        <a:pt x="9629" y="6085"/>
                        <a:pt x="9443" y="8294"/>
                      </a:cubicBezTo>
                      <a:cubicBezTo>
                        <a:pt x="9443" y="9215"/>
                        <a:pt x="7761" y="10000"/>
                        <a:pt x="5000" y="10000"/>
                      </a:cubicBezTo>
                      <a:cubicBezTo>
                        <a:pt x="2239" y="10000"/>
                        <a:pt x="520" y="8853"/>
                        <a:pt x="520" y="7932"/>
                      </a:cubicBezTo>
                      <a:cubicBezTo>
                        <a:pt x="359" y="5779"/>
                        <a:pt x="161" y="3820"/>
                        <a:pt x="0" y="1667"/>
                      </a:cubicBezTo>
                      <a:close/>
                    </a:path>
                    <a:path w="10000" h="10000" fill="none" extrusionOk="0">
                      <a:moveTo>
                        <a:pt x="10000" y="1667"/>
                      </a:moveTo>
                      <a:cubicBezTo>
                        <a:pt x="10000" y="2588"/>
                        <a:pt x="7761" y="3334"/>
                        <a:pt x="5000" y="3334"/>
                      </a:cubicBezTo>
                      <a:cubicBezTo>
                        <a:pt x="2239" y="3334"/>
                        <a:pt x="0" y="2588"/>
                        <a:pt x="0" y="1667"/>
                      </a:cubicBezTo>
                    </a:path>
                    <a:path w="10000" h="10000" fill="none">
                      <a:moveTo>
                        <a:pt x="0" y="1667"/>
                      </a:moveTo>
                      <a:cubicBezTo>
                        <a:pt x="0" y="746"/>
                        <a:pt x="2239" y="0"/>
                        <a:pt x="5000" y="0"/>
                      </a:cubicBezTo>
                      <a:cubicBezTo>
                        <a:pt x="7761" y="0"/>
                        <a:pt x="10000" y="746"/>
                        <a:pt x="10000" y="1667"/>
                      </a:cubicBezTo>
                      <a:cubicBezTo>
                        <a:pt x="9812" y="3889"/>
                        <a:pt x="9623" y="6111"/>
                        <a:pt x="9435" y="8333"/>
                      </a:cubicBezTo>
                      <a:cubicBezTo>
                        <a:pt x="9435" y="9254"/>
                        <a:pt x="7761" y="10000"/>
                        <a:pt x="5000" y="10000"/>
                      </a:cubicBezTo>
                      <a:cubicBezTo>
                        <a:pt x="2239" y="10000"/>
                        <a:pt x="517" y="8943"/>
                        <a:pt x="517" y="8022"/>
                      </a:cubicBezTo>
                      <a:cubicBezTo>
                        <a:pt x="345" y="5904"/>
                        <a:pt x="172" y="3785"/>
                        <a:pt x="0" y="1667"/>
                      </a:cubicBezTo>
                      <a:close/>
                    </a:path>
                  </a:pathLst>
                </a:custGeom>
                <a:solidFill>
                  <a:srgbClr val="DC514C"/>
                </a:solidFill>
                <a:ln>
                  <a:solidFill>
                    <a:schemeClr val="bg1"/>
                  </a:solidFill>
                </a:ln>
                <a:scene3d>
                  <a:camera prst="perspectiveFront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endParaRPr>
                </a:p>
              </p:txBody>
            </p: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50E32272-5991-4D73-95B6-1C56D0F20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09990" y="1510174"/>
                  <a:ext cx="0" cy="43240"/>
                </a:xfrm>
                <a:prstGeom prst="line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79AC63A-FB75-4537-83C1-FE8FF03BE0B9}"/>
                    </a:ext>
                  </a:extLst>
                </p:cNvPr>
                <p:cNvSpPr/>
                <p:nvPr/>
              </p:nvSpPr>
              <p:spPr>
                <a:xfrm>
                  <a:off x="2984558" y="1410808"/>
                  <a:ext cx="5638878" cy="766948"/>
                </a:xfrm>
                <a:prstGeom prst="ellipse">
                  <a:avLst/>
                </a:prstGeom>
                <a:solidFill>
                  <a:srgbClr val="714F4D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th-TH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endParaRPr>
                </a:p>
              </p:txBody>
            </p:sp>
          </p:grp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74C8ECB-8987-4D4F-8108-CBB92BAF6671}"/>
                  </a:ext>
                </a:extLst>
              </p:cNvPr>
              <p:cNvSpPr/>
              <p:nvPr/>
            </p:nvSpPr>
            <p:spPr>
              <a:xfrm>
                <a:off x="10548213" y="2566756"/>
                <a:ext cx="1410541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69,311.46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C9FC8DD-1FE2-4722-8B59-8E986F4911A4}"/>
                  </a:ext>
                </a:extLst>
              </p:cNvPr>
              <p:cNvSpPr/>
              <p:nvPr/>
            </p:nvSpPr>
            <p:spPr>
              <a:xfrm>
                <a:off x="10627697" y="3317179"/>
                <a:ext cx="1286928" cy="584775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47,192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FE51EE39-452A-4D9B-A75C-CE8F70FE867A}"/>
                  </a:ext>
                </a:extLst>
              </p:cNvPr>
              <p:cNvSpPr/>
              <p:nvPr/>
            </p:nvSpPr>
            <p:spPr>
              <a:xfrm>
                <a:off x="9640456" y="3957764"/>
                <a:ext cx="872355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6,0</a:t>
                </a:r>
                <a:r>
                  <a:rPr kumimoji="0" lang="th-TH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89</a:t>
                </a: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59A150F-C283-47D0-A8E6-FF956202BFB3}"/>
                  </a:ext>
                </a:extLst>
              </p:cNvPr>
              <p:cNvSpPr/>
              <p:nvPr/>
            </p:nvSpPr>
            <p:spPr>
              <a:xfrm>
                <a:off x="10771036" y="4692521"/>
                <a:ext cx="76314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?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4223A1B3-DC99-4427-B163-F752825051A3}"/>
                </a:ext>
              </a:extLst>
            </p:cNvPr>
            <p:cNvGrpSpPr/>
            <p:nvPr/>
          </p:nvGrpSpPr>
          <p:grpSpPr>
            <a:xfrm>
              <a:off x="9755271" y="2277570"/>
              <a:ext cx="2085368" cy="3169697"/>
              <a:chOff x="9755271" y="2277570"/>
              <a:chExt cx="2085368" cy="316969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0A371AD0-38D2-46E7-8D3E-1D8DF359A191}"/>
                  </a:ext>
                </a:extLst>
              </p:cNvPr>
              <p:cNvCxnSpPr/>
              <p:nvPr/>
            </p:nvCxnSpPr>
            <p:spPr>
              <a:xfrm>
                <a:off x="10162350" y="2493857"/>
                <a:ext cx="77637" cy="295341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54D8654D-B2E5-4906-8A7E-B41243C5A91F}"/>
                  </a:ext>
                </a:extLst>
              </p:cNvPr>
              <p:cNvSpPr/>
              <p:nvPr/>
            </p:nvSpPr>
            <p:spPr>
              <a:xfrm>
                <a:off x="10079185" y="4154950"/>
                <a:ext cx="1527453" cy="646331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19</a:t>
                </a: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,</a:t>
                </a:r>
                <a:r>
                  <a:rPr kumimoji="0" lang="th-TH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91</a:t>
                </a: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6.63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4F224C59-0008-43E9-A475-13321D8D7145}"/>
                  </a:ext>
                </a:extLst>
              </p:cNvPr>
              <p:cNvSpPr/>
              <p:nvPr/>
            </p:nvSpPr>
            <p:spPr>
              <a:xfrm rot="20983633">
                <a:off x="10298834" y="2277570"/>
                <a:ext cx="1541805" cy="369332"/>
              </a:xfrm>
              <a:prstGeom prst="rect">
                <a:avLst/>
              </a:prstGeom>
            </p:spPr>
            <p:txBody>
              <a:bodyPr wrap="none">
                <a:prstTxWarp prst="textArchDown">
                  <a:avLst>
                    <a:gd name="adj" fmla="val 3106072"/>
                  </a:avLst>
                </a:prstTxWarp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วิจัยและนวัตกรรม</a:t>
                </a: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7D22AA2C-3022-4BE8-9734-690510EF979C}"/>
                  </a:ext>
                </a:extLst>
              </p:cNvPr>
              <p:cNvSpPr/>
              <p:nvPr/>
            </p:nvSpPr>
            <p:spPr>
              <a:xfrm>
                <a:off x="9755271" y="4788438"/>
                <a:ext cx="763148" cy="52322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?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DE1423-B9CC-483A-803F-B06FC11FCFB8}"/>
                  </a:ext>
                </a:extLst>
              </p:cNvPr>
              <p:cNvSpPr/>
              <p:nvPr/>
            </p:nvSpPr>
            <p:spPr>
              <a:xfrm>
                <a:off x="10338248" y="4063921"/>
                <a:ext cx="102944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th-TH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H Chakra Petch" panose="02000506000000020004" pitchFamily="2" charset="-34"/>
                    <a:ea typeface="+mn-ea"/>
                    <a:cs typeface="TH Chakra Petch" panose="02000506000000020004" pitchFamily="2" charset="-34"/>
                  </a:rPr>
                  <a:t>กองทุน ววน.</a:t>
                </a:r>
              </a:p>
            </p:txBody>
          </p:sp>
        </p:grp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B1F7FF48-20AF-5443-A967-9FA01FE68246}"/>
              </a:ext>
            </a:extLst>
          </p:cNvPr>
          <p:cNvSpPr/>
          <p:nvPr/>
        </p:nvSpPr>
        <p:spPr>
          <a:xfrm>
            <a:off x="9707766" y="6513459"/>
            <a:ext cx="2141033" cy="318098"/>
          </a:xfrm>
          <a:prstGeom prst="rect">
            <a:avLst/>
          </a:prstGeom>
        </p:spPr>
        <p:txBody>
          <a:bodyPr wrap="square" lIns="91439" tIns="45719" rIns="91439" bIns="45719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Update </a:t>
            </a:r>
            <a:r>
              <a:rPr kumimoji="0" lang="th-TH" sz="14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11 พฤษภาคม 2563</a:t>
            </a:r>
            <a:endParaRPr kumimoji="0" lang="en-US" sz="14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41D8CB0-C631-4DC3-9C74-EF9A5D013FCC}"/>
              </a:ext>
            </a:extLst>
          </p:cNvPr>
          <p:cNvSpPr/>
          <p:nvPr/>
        </p:nvSpPr>
        <p:spPr>
          <a:xfrm rot="550246">
            <a:off x="9326235" y="2255508"/>
            <a:ext cx="1541805" cy="369332"/>
          </a:xfrm>
          <a:prstGeom prst="rect">
            <a:avLst/>
          </a:prstGeom>
        </p:spPr>
        <p:txBody>
          <a:bodyPr wrap="none">
            <a:prstTxWarp prst="textArchDown">
              <a:avLst>
                <a:gd name="adj" fmla="val 3260670"/>
              </a:avLst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วทน.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8301799" y="4058683"/>
            <a:ext cx="0" cy="662594"/>
          </a:xfrm>
          <a:prstGeom prst="line">
            <a:avLst/>
          </a:prstGeom>
          <a:ln w="12700">
            <a:solidFill>
              <a:srgbClr val="2E75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7002527" y="4240554"/>
            <a:ext cx="1961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กองทุน</a:t>
            </a: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th-T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ววน.</a:t>
            </a:r>
          </a:p>
          <a:p>
            <a:pPr marL="0" marR="0" lvl="0" indent="0" algn="ctr" defTabSz="1218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12,555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7886711" y="3955003"/>
            <a:ext cx="801823" cy="461665"/>
            <a:chOff x="6914994" y="5607639"/>
            <a:chExt cx="801823" cy="461665"/>
          </a:xfrm>
        </p:grpSpPr>
        <p:sp>
          <p:nvSpPr>
            <p:cNvPr id="41" name="Rectangle 40"/>
            <p:cNvSpPr/>
            <p:nvPr/>
          </p:nvSpPr>
          <p:spPr>
            <a:xfrm>
              <a:off x="7070576" y="5757795"/>
              <a:ext cx="522528" cy="209287"/>
            </a:xfrm>
            <a:prstGeom prst="rect">
              <a:avLst/>
            </a:prstGeom>
            <a:solidFill>
              <a:srgbClr val="76DBE0"/>
            </a:solidFill>
            <a:ln>
              <a:solidFill>
                <a:srgbClr val="77DCE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0797EBDC-2D9D-46AB-8E33-DA36B44601A2}"/>
                </a:ext>
              </a:extLst>
            </p:cNvPr>
            <p:cNvSpPr/>
            <p:nvPr/>
          </p:nvSpPr>
          <p:spPr>
            <a:xfrm>
              <a:off x="6914994" y="5607639"/>
              <a:ext cx="801823" cy="461665"/>
            </a:xfrm>
            <a:prstGeom prst="rect">
              <a:avLst/>
            </a:prstGeom>
            <a:ln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20,295</a:t>
              </a:r>
            </a:p>
          </p:txBody>
        </p:sp>
      </p:grpSp>
      <p:sp>
        <p:nvSpPr>
          <p:cNvPr id="119" name="Arrow: Right 111">
            <a:extLst>
              <a:ext uri="{FF2B5EF4-FFF2-40B4-BE49-F238E27FC236}">
                <a16:creationId xmlns:a16="http://schemas.microsoft.com/office/drawing/2014/main" id="{E8DD68A7-498E-4C8A-9BA8-7FD5738C4BE0}"/>
              </a:ext>
            </a:extLst>
          </p:cNvPr>
          <p:cNvSpPr/>
          <p:nvPr/>
        </p:nvSpPr>
        <p:spPr>
          <a:xfrm>
            <a:off x="8930219" y="4069177"/>
            <a:ext cx="759774" cy="561005"/>
          </a:xfrm>
          <a:prstGeom prst="rightArrow">
            <a:avLst/>
          </a:prstGeom>
          <a:solidFill>
            <a:srgbClr val="76DBE0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25BAF02D-6D73-40B7-872F-44171BA73EC5}"/>
              </a:ext>
            </a:extLst>
          </p:cNvPr>
          <p:cNvSpPr/>
          <p:nvPr/>
        </p:nvSpPr>
        <p:spPr>
          <a:xfrm>
            <a:off x="8678656" y="3894223"/>
            <a:ext cx="1341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52</a:t>
            </a:r>
            <a:r>
              <a:rPr kumimoji="0" 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%</a:t>
            </a:r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39" name="Arrow: Up 113">
            <a:extLst>
              <a:ext uri="{FF2B5EF4-FFF2-40B4-BE49-F238E27FC236}">
                <a16:creationId xmlns:a16="http://schemas.microsoft.com/office/drawing/2014/main" id="{D2870091-7342-4C1D-98CE-2BC5D7236CC8}"/>
              </a:ext>
            </a:extLst>
          </p:cNvPr>
          <p:cNvSpPr/>
          <p:nvPr/>
        </p:nvSpPr>
        <p:spPr>
          <a:xfrm>
            <a:off x="8971856" y="4234165"/>
            <a:ext cx="127966" cy="206726"/>
          </a:xfrm>
          <a:prstGeom prst="up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4E063910-A739-46D8-952B-AC90F49DAD01}"/>
              </a:ext>
            </a:extLst>
          </p:cNvPr>
          <p:cNvSpPr/>
          <p:nvPr/>
        </p:nvSpPr>
        <p:spPr>
          <a:xfrm>
            <a:off x="8142966" y="4948075"/>
            <a:ext cx="7670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นอกกองทุน 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7,431 </a:t>
            </a:r>
            <a:endParaRPr kumimoji="0" lang="th-TH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C8248DA-C840-4C70-93AA-209C7725304E}"/>
              </a:ext>
            </a:extLst>
          </p:cNvPr>
          <p:cNvSpPr/>
          <p:nvPr/>
        </p:nvSpPr>
        <p:spPr>
          <a:xfrm>
            <a:off x="7002527" y="4911114"/>
            <a:ext cx="1961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218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กองทุน ววน.</a:t>
            </a:r>
          </a:p>
          <a:p>
            <a:pPr marL="0" marR="0" lvl="0" indent="0" algn="ctr" defTabSz="12188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12,555</a:t>
            </a:r>
            <a:endParaRPr kumimoji="0" 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1206AC1D-711C-48D1-BEF5-108ED8A8E0AC}"/>
              </a:ext>
            </a:extLst>
          </p:cNvPr>
          <p:cNvCxnSpPr/>
          <p:nvPr/>
        </p:nvCxnSpPr>
        <p:spPr>
          <a:xfrm>
            <a:off x="8298400" y="4744322"/>
            <a:ext cx="0" cy="662594"/>
          </a:xfrm>
          <a:prstGeom prst="line">
            <a:avLst/>
          </a:prstGeom>
          <a:ln w="12700">
            <a:solidFill>
              <a:srgbClr val="2E75B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1B8B787-F324-4ED0-9E2A-6C5BD4B9AE26}"/>
              </a:ext>
            </a:extLst>
          </p:cNvPr>
          <p:cNvGrpSpPr/>
          <p:nvPr/>
        </p:nvGrpSpPr>
        <p:grpSpPr>
          <a:xfrm>
            <a:off x="7922372" y="4640167"/>
            <a:ext cx="755335" cy="461665"/>
            <a:chOff x="8023265" y="5621610"/>
            <a:chExt cx="755335" cy="461665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9C0E8FEE-6491-4C76-AFAC-1ADD058ED22F}"/>
                </a:ext>
              </a:extLst>
            </p:cNvPr>
            <p:cNvSpPr/>
            <p:nvPr/>
          </p:nvSpPr>
          <p:spPr>
            <a:xfrm>
              <a:off x="8126730" y="5756231"/>
              <a:ext cx="522528" cy="209287"/>
            </a:xfrm>
            <a:prstGeom prst="rect">
              <a:avLst/>
            </a:prstGeom>
            <a:solidFill>
              <a:srgbClr val="CDC5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36F9E891-C8BC-4557-886F-B35F80695788}"/>
                </a:ext>
              </a:extLst>
            </p:cNvPr>
            <p:cNvSpPr/>
            <p:nvPr/>
          </p:nvSpPr>
          <p:spPr>
            <a:xfrm>
              <a:off x="8023265" y="5621610"/>
              <a:ext cx="755335" cy="461665"/>
            </a:xfrm>
            <a:prstGeom prst="rect">
              <a:avLst/>
            </a:prstGeom>
            <a:ln>
              <a:noFill/>
            </a:ln>
          </p:spPr>
          <p:txBody>
            <a:bodyPr wrap="none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19</a:t>
              </a: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,</a:t>
              </a:r>
              <a:r>
                <a:rPr kumimoji="0" lang="th-TH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986</a:t>
              </a:r>
              <a:endPara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117" name="Slide Number Placeholder 26">
            <a:extLst>
              <a:ext uri="{FF2B5EF4-FFF2-40B4-BE49-F238E27FC236}">
                <a16:creationId xmlns:a16="http://schemas.microsoft.com/office/drawing/2014/main" id="{EBA0B31B-A017-4F6C-A9C1-018A85C1BEEA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6C3F594B-A611-42F0-BFCF-8F04326186F1}"/>
              </a:ext>
            </a:extLst>
          </p:cNvPr>
          <p:cNvGrpSpPr/>
          <p:nvPr/>
        </p:nvGrpSpPr>
        <p:grpSpPr>
          <a:xfrm>
            <a:off x="22723" y="31888"/>
            <a:ext cx="11363081" cy="681155"/>
            <a:chOff x="0" y="164638"/>
            <a:chExt cx="11363081" cy="681155"/>
          </a:xfrm>
        </p:grpSpPr>
        <p:sp>
          <p:nvSpPr>
            <p:cNvPr id="134" name="Pentagon 38">
              <a:extLst>
                <a:ext uri="{FF2B5EF4-FFF2-40B4-BE49-F238E27FC236}">
                  <a16:creationId xmlns:a16="http://schemas.microsoft.com/office/drawing/2014/main" id="{EC1F1C09-F536-492A-A3AC-F51D870EC948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lvl="0" defTabSz="1624715">
                <a:defRPr/>
              </a:pPr>
              <a:r>
                <a:rPr lang="th-TH" sz="3600" b="1" dirty="0">
                  <a:solidFill>
                    <a:prstClr val="white"/>
                  </a:solidFill>
                  <a:latin typeface="TH Chakra Petch"/>
                  <a:cs typeface="TH Chakra Petch"/>
                </a:rPr>
                <a:t>งบประมาณด้าน ววน. ปีงบประมาณ 2561 - 2564</a:t>
              </a:r>
            </a:p>
          </p:txBody>
        </p:sp>
        <p:sp>
          <p:nvSpPr>
            <p:cNvPr id="135" name="Chevron 39">
              <a:extLst>
                <a:ext uri="{FF2B5EF4-FFF2-40B4-BE49-F238E27FC236}">
                  <a16:creationId xmlns:a16="http://schemas.microsoft.com/office/drawing/2014/main" id="{905BC97C-3E82-4D91-BD80-8FA354F02866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36" name="Chevron 40">
              <a:extLst>
                <a:ext uri="{FF2B5EF4-FFF2-40B4-BE49-F238E27FC236}">
                  <a16:creationId xmlns:a16="http://schemas.microsoft.com/office/drawing/2014/main" id="{FC1A4ECF-9FE4-49A9-B345-131EFD035982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37" name="Chevron 41">
              <a:extLst>
                <a:ext uri="{FF2B5EF4-FFF2-40B4-BE49-F238E27FC236}">
                  <a16:creationId xmlns:a16="http://schemas.microsoft.com/office/drawing/2014/main" id="{3825EFAD-6DF8-4E94-A7C4-D3B1878C025F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4807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>
            <a:extLst>
              <a:ext uri="{FF2B5EF4-FFF2-40B4-BE49-F238E27FC236}">
                <a16:creationId xmlns:a16="http://schemas.microsoft.com/office/drawing/2014/main" id="{CB6E3A5F-ED0B-49D8-BB3B-02DA6DEB4861}"/>
              </a:ext>
            </a:extLst>
          </p:cNvPr>
          <p:cNvSpPr txBox="1"/>
          <p:nvPr/>
        </p:nvSpPr>
        <p:spPr>
          <a:xfrm>
            <a:off x="1684970" y="793496"/>
            <a:ext cx="8864513" cy="64633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514159">
              <a:defRPr/>
            </a:pPr>
            <a:r>
              <a:rPr lang="th-TH" sz="36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ปฏิทินการจัดสรรงบประมาณ ประจำปี พ.ศ. 2563 </a:t>
            </a:r>
            <a:endParaRPr lang="th-TH" sz="3600" b="1" kern="0" dirty="0">
              <a:solidFill>
                <a:srgbClr val="073C65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69009D-29BF-4243-9D96-2A3AD5552900}"/>
              </a:ext>
            </a:extLst>
          </p:cNvPr>
          <p:cNvCxnSpPr>
            <a:cxnSpLocks/>
          </p:cNvCxnSpPr>
          <p:nvPr/>
        </p:nvCxnSpPr>
        <p:spPr>
          <a:xfrm>
            <a:off x="2109934" y="2905549"/>
            <a:ext cx="0" cy="796394"/>
          </a:xfrm>
          <a:prstGeom prst="straightConnector1">
            <a:avLst/>
          </a:prstGeom>
          <a:noFill/>
          <a:ln w="25400" cap="flat" cmpd="sng" algn="ctr">
            <a:solidFill>
              <a:srgbClr val="203864"/>
            </a:solidFill>
            <a:prstDash val="sys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3FED9FE0-3DC4-4F3E-8AE1-0C71FC53E70F}"/>
              </a:ext>
            </a:extLst>
          </p:cNvPr>
          <p:cNvSpPr/>
          <p:nvPr/>
        </p:nvSpPr>
        <p:spPr>
          <a:xfrm>
            <a:off x="1895923" y="2352856"/>
            <a:ext cx="2374747" cy="543152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68570" tIns="34285" rIns="68570" bIns="34285">
            <a:spAutoFit/>
          </a:bodyPr>
          <a:lstStyle/>
          <a:p>
            <a:pPr defTabSz="685682">
              <a:lnSpc>
                <a:spcPct val="75000"/>
              </a:lnSpc>
              <a:defRPr/>
            </a:pPr>
            <a:r>
              <a:rPr lang="th-TH" sz="2000" b="1" u="sng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 มี.ค. 2563</a:t>
            </a:r>
          </a:p>
          <a:p>
            <a:pPr defTabSz="685682">
              <a:lnSpc>
                <a:spcPct val="75000"/>
              </a:lnSpc>
              <a:defRPr/>
            </a:pP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 M</a:t>
            </a:r>
            <a:r>
              <a:rPr lang="en-US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 ของ 58 หน่วยงาน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CCC339C-A777-4980-96E0-0FC10E5E5A98}"/>
              </a:ext>
            </a:extLst>
          </p:cNvPr>
          <p:cNvSpPr/>
          <p:nvPr/>
        </p:nvSpPr>
        <p:spPr>
          <a:xfrm>
            <a:off x="4900770" y="3719107"/>
            <a:ext cx="768240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เมษายน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4CB5C1-F487-4723-AE6A-DC9FEA3C1915}"/>
              </a:ext>
            </a:extLst>
          </p:cNvPr>
          <p:cNvSpPr/>
          <p:nvPr/>
        </p:nvSpPr>
        <p:spPr>
          <a:xfrm>
            <a:off x="1946123" y="3721098"/>
            <a:ext cx="2941704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247ED0D-A028-4DAD-9EBB-C9FBB750FBEF}"/>
              </a:ext>
            </a:extLst>
          </p:cNvPr>
          <p:cNvSpPr/>
          <p:nvPr/>
        </p:nvSpPr>
        <p:spPr>
          <a:xfrm>
            <a:off x="5686805" y="3715276"/>
            <a:ext cx="967171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16D9278-B6AA-446A-9FCF-4374D8263304}"/>
              </a:ext>
            </a:extLst>
          </p:cNvPr>
          <p:cNvSpPr/>
          <p:nvPr/>
        </p:nvSpPr>
        <p:spPr>
          <a:xfrm>
            <a:off x="6669875" y="3715276"/>
            <a:ext cx="816013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มิถุนายน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8CDAB19-5D84-49C7-849E-01B6268B608F}"/>
              </a:ext>
            </a:extLst>
          </p:cNvPr>
          <p:cNvSpPr/>
          <p:nvPr/>
        </p:nvSpPr>
        <p:spPr>
          <a:xfrm>
            <a:off x="7510404" y="3715276"/>
            <a:ext cx="873007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8651D2-3BD9-4AAA-87D9-6448A02841D1}"/>
              </a:ext>
            </a:extLst>
          </p:cNvPr>
          <p:cNvSpPr/>
          <p:nvPr/>
        </p:nvSpPr>
        <p:spPr>
          <a:xfrm>
            <a:off x="8399949" y="3712389"/>
            <a:ext cx="823278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สิงหาคม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1012915-524A-464E-8695-2C3167D5B0E4}"/>
              </a:ext>
            </a:extLst>
          </p:cNvPr>
          <p:cNvSpPr/>
          <p:nvPr/>
        </p:nvSpPr>
        <p:spPr>
          <a:xfrm>
            <a:off x="9236694" y="3712389"/>
            <a:ext cx="1318082" cy="400110"/>
          </a:xfrm>
          <a:prstGeom prst="rect">
            <a:avLst/>
          </a:prstGeom>
          <a:solidFill>
            <a:srgbClr val="073C65"/>
          </a:solidFill>
          <a:ln>
            <a:noFill/>
          </a:ln>
        </p:spPr>
        <p:txBody>
          <a:bodyPr wrap="square">
            <a:spAutoFit/>
          </a:bodyPr>
          <a:lstStyle/>
          <a:p>
            <a:pPr algn="ctr" defTabSz="685581">
              <a:defRPr/>
            </a:pPr>
            <a:r>
              <a:rPr lang="th-TH" sz="2000" b="1" kern="0" dirty="0">
                <a:solidFill>
                  <a:prstClr val="white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กันยายน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5E43DC1-FC42-4E1C-BB3D-D601116EFFC7}"/>
              </a:ext>
            </a:extLst>
          </p:cNvPr>
          <p:cNvCxnSpPr>
            <a:cxnSpLocks/>
          </p:cNvCxnSpPr>
          <p:nvPr/>
        </p:nvCxnSpPr>
        <p:spPr>
          <a:xfrm>
            <a:off x="7068613" y="3220440"/>
            <a:ext cx="0" cy="500658"/>
          </a:xfrm>
          <a:prstGeom prst="straightConnector1">
            <a:avLst/>
          </a:prstGeom>
          <a:noFill/>
          <a:ln w="25400" cap="flat" cmpd="sng" algn="ctr">
            <a:solidFill>
              <a:srgbClr val="203864"/>
            </a:solidFill>
            <a:prstDash val="sys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55213B39-A14D-42C9-B592-5F22C6523C0F}"/>
              </a:ext>
            </a:extLst>
          </p:cNvPr>
          <p:cNvSpPr/>
          <p:nvPr/>
        </p:nvSpPr>
        <p:spPr>
          <a:xfrm>
            <a:off x="6592001" y="2455832"/>
            <a:ext cx="3309637" cy="773984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68570" tIns="34285" rIns="68570" bIns="34285">
            <a:spAutoFit/>
          </a:bodyPr>
          <a:lstStyle/>
          <a:p>
            <a:pPr defTabSz="685682">
              <a:lnSpc>
                <a:spcPct val="75000"/>
              </a:lnSpc>
              <a:defRPr/>
            </a:pPr>
            <a:r>
              <a:rPr lang="th-TH" sz="2000" b="1" u="sng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 มิ.ย. 2563</a:t>
            </a:r>
          </a:p>
          <a:p>
            <a:pPr defTabSz="685682">
              <a:lnSpc>
                <a:spcPct val="75000"/>
              </a:lnSpc>
              <a:defRPr/>
            </a:pP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หน่วยงานส่งรายงานความก้าวหน้าการดำเนินกิจกรรมฯ เพื่อจ่ายเงินอุดหนุนงวดที่ 2</a:t>
            </a:r>
            <a:r>
              <a:rPr lang="en-US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000" b="1" dirty="0">
              <a:solidFill>
                <a:srgbClr val="203864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D5C640-97E1-4857-86D9-AAB3289D4D72}"/>
              </a:ext>
            </a:extLst>
          </p:cNvPr>
          <p:cNvCxnSpPr>
            <a:cxnSpLocks/>
          </p:cNvCxnSpPr>
          <p:nvPr/>
        </p:nvCxnSpPr>
        <p:spPr>
          <a:xfrm flipV="1">
            <a:off x="10256134" y="3998097"/>
            <a:ext cx="0" cy="394486"/>
          </a:xfrm>
          <a:prstGeom prst="straightConnector1">
            <a:avLst/>
          </a:prstGeom>
          <a:noFill/>
          <a:ln w="25400" cap="flat" cmpd="sng" algn="ctr">
            <a:solidFill>
              <a:srgbClr val="203864"/>
            </a:solidFill>
            <a:prstDash val="sys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BC64CA81-D397-40BF-BD92-26036D9A9128}"/>
              </a:ext>
            </a:extLst>
          </p:cNvPr>
          <p:cNvSpPr/>
          <p:nvPr/>
        </p:nvSpPr>
        <p:spPr>
          <a:xfrm>
            <a:off x="9565403" y="4412656"/>
            <a:ext cx="2417620" cy="543152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68570" tIns="34285" rIns="68570" bIns="34285">
            <a:spAutoFit/>
          </a:bodyPr>
          <a:lstStyle/>
          <a:p>
            <a:pPr defTabSz="685682">
              <a:lnSpc>
                <a:spcPct val="75000"/>
              </a:lnSpc>
              <a:defRPr/>
            </a:pPr>
            <a:r>
              <a:rPr lang="th-TH" sz="2000" b="1" u="sng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30 ก.ย. 2563</a:t>
            </a:r>
          </a:p>
          <a:p>
            <a:pPr defTabSz="685682">
              <a:lnSpc>
                <a:spcPct val="75000"/>
              </a:lnSpc>
              <a:defRPr/>
            </a:pP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สิ้นสุด </a:t>
            </a:r>
            <a:r>
              <a:rPr lang="en-US" sz="2000" b="1" dirty="0" err="1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MoA</a:t>
            </a:r>
            <a:r>
              <a:rPr lang="en-US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 58 หน่วยงาน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7E06BE1-4F36-41A4-8A49-1B1FADDF036B}"/>
              </a:ext>
            </a:extLst>
          </p:cNvPr>
          <p:cNvCxnSpPr>
            <a:cxnSpLocks/>
          </p:cNvCxnSpPr>
          <p:nvPr/>
        </p:nvCxnSpPr>
        <p:spPr>
          <a:xfrm>
            <a:off x="2463616" y="3424411"/>
            <a:ext cx="0" cy="441907"/>
          </a:xfrm>
          <a:prstGeom prst="straightConnector1">
            <a:avLst/>
          </a:prstGeom>
          <a:noFill/>
          <a:ln w="25400" cap="flat" cmpd="sng" algn="ctr">
            <a:solidFill>
              <a:srgbClr val="203864"/>
            </a:solidFill>
            <a:prstDash val="sys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2D79E8CE-4F3D-44B6-9E61-CCC41F4CF41D}"/>
              </a:ext>
            </a:extLst>
          </p:cNvPr>
          <p:cNvSpPr/>
          <p:nvPr/>
        </p:nvSpPr>
        <p:spPr>
          <a:xfrm>
            <a:off x="2316568" y="2929225"/>
            <a:ext cx="3800521" cy="543152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68570" tIns="34285" rIns="68570" bIns="34285">
            <a:spAutoFit/>
          </a:bodyPr>
          <a:lstStyle/>
          <a:p>
            <a:pPr defTabSz="685682">
              <a:lnSpc>
                <a:spcPct val="75000"/>
              </a:lnSpc>
              <a:defRPr/>
            </a:pPr>
            <a:r>
              <a:rPr lang="th-TH" sz="2000" b="1" u="sng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4-5 มี.ค. 2563</a:t>
            </a:r>
          </a:p>
          <a:p>
            <a:pPr defTabSz="685682">
              <a:lnSpc>
                <a:spcPct val="75000"/>
              </a:lnSpc>
              <a:defRPr/>
            </a:pP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 หน่วยงาน (จาก 58) ส่ง MOA กลับมายัง สกสว. 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D7E1490-A02C-4333-90EE-B5842D9A4413}"/>
              </a:ext>
            </a:extLst>
          </p:cNvPr>
          <p:cNvCxnSpPr>
            <a:cxnSpLocks/>
          </p:cNvCxnSpPr>
          <p:nvPr/>
        </p:nvCxnSpPr>
        <p:spPr>
          <a:xfrm flipV="1">
            <a:off x="3110836" y="3998098"/>
            <a:ext cx="0" cy="520199"/>
          </a:xfrm>
          <a:prstGeom prst="straightConnector1">
            <a:avLst/>
          </a:prstGeom>
          <a:noFill/>
          <a:ln w="25400" cap="flat" cmpd="sng" algn="ctr">
            <a:solidFill>
              <a:srgbClr val="203864"/>
            </a:solidFill>
            <a:prstDash val="sysDash"/>
            <a:headEnd type="oval"/>
            <a:tailEnd type="none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B4BEFDD5-5C60-425D-850B-5FDE589835AB}"/>
              </a:ext>
            </a:extLst>
          </p:cNvPr>
          <p:cNvSpPr/>
          <p:nvPr/>
        </p:nvSpPr>
        <p:spPr>
          <a:xfrm>
            <a:off x="2637203" y="4608934"/>
            <a:ext cx="3508502" cy="543152"/>
          </a:xfrm>
          <a:prstGeom prst="rect">
            <a:avLst/>
          </a:prstGeom>
          <a:noFill/>
          <a:ln w="28575">
            <a:noFill/>
            <a:prstDash val="lgDashDot"/>
          </a:ln>
        </p:spPr>
        <p:txBody>
          <a:bodyPr wrap="square" lIns="68570" tIns="34285" rIns="68570" bIns="34285">
            <a:spAutoFit/>
          </a:bodyPr>
          <a:lstStyle/>
          <a:p>
            <a:pPr defTabSz="685682">
              <a:lnSpc>
                <a:spcPct val="75000"/>
              </a:lnSpc>
              <a:defRPr/>
            </a:pPr>
            <a:r>
              <a:rPr lang="th-TH" sz="2000" b="1" u="sng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9-13 มี.ค. 2563 </a:t>
            </a:r>
          </a:p>
          <a:p>
            <a:pPr defTabSz="685682">
              <a:lnSpc>
                <a:spcPct val="75000"/>
              </a:lnSpc>
              <a:defRPr/>
            </a:pPr>
            <a:r>
              <a:rPr lang="th-TH" sz="2000" b="1" dirty="0">
                <a:solidFill>
                  <a:srgbClr val="203864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เริ่มเบิกจ่ายงบประมาณงวดที่ 1 ให้แก่หน่วยงาน </a:t>
            </a:r>
          </a:p>
        </p:txBody>
      </p:sp>
      <p:sp>
        <p:nvSpPr>
          <p:cNvPr id="20" name="Slide Number Placeholder 26">
            <a:extLst>
              <a:ext uri="{FF2B5EF4-FFF2-40B4-BE49-F238E27FC236}">
                <a16:creationId xmlns:a16="http://schemas.microsoft.com/office/drawing/2014/main" id="{62BE1917-412C-497C-8F80-4494B68E1E6F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65133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F950-93F5-DD47-8394-3843975D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744" y="2005012"/>
            <a:ext cx="7761514" cy="4351338"/>
          </a:xfrm>
        </p:spPr>
        <p:txBody>
          <a:bodyPr>
            <a:normAutofit/>
          </a:bodyPr>
          <a:lstStyle/>
          <a:p>
            <a:pPr lvl="0" algn="r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แนวทางการเบิกจ่ายทุนอุดหนุนการวิจัยงบประมาณด้าน ววน.</a:t>
            </a:r>
          </a:p>
          <a:p>
            <a:pPr algn="r"/>
            <a:endParaRPr lang="en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9156A-D80A-2C42-8596-A21AB02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A1623CB-C869-2D4E-8598-6C4B9839D675}"/>
              </a:ext>
            </a:extLst>
          </p:cNvPr>
          <p:cNvSpPr/>
          <p:nvPr/>
        </p:nvSpPr>
        <p:spPr>
          <a:xfrm>
            <a:off x="337458" y="1273628"/>
            <a:ext cx="3809999" cy="3690258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5">
              <a:hueOff val="-3379271"/>
              <a:satOff val="-8710"/>
              <a:lumOff val="-5883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322611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F02C-EA72-4692-8233-066A90E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840" y="1523562"/>
            <a:ext cx="6218595" cy="1094093"/>
          </a:xfrm>
          <a:solidFill>
            <a:srgbClr val="FEFFCD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โดยมีระยะเวลาดำเนินการ 7 เดือน นับตั้งแต่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2 มีนาคม 2563 ถึงวันที่ 30 กันยายน 2563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95543-2D97-44D5-BF05-39F21FD768B1}"/>
              </a:ext>
            </a:extLst>
          </p:cNvPr>
          <p:cNvGrpSpPr/>
          <p:nvPr/>
        </p:nvGrpSpPr>
        <p:grpSpPr>
          <a:xfrm>
            <a:off x="22723" y="31888"/>
            <a:ext cx="12169277" cy="681155"/>
            <a:chOff x="0" y="164638"/>
            <a:chExt cx="11363081" cy="681155"/>
          </a:xfrm>
        </p:grpSpPr>
        <p:sp>
          <p:nvSpPr>
            <p:cNvPr id="5" name="Pentagon 38">
              <a:extLst>
                <a:ext uri="{FF2B5EF4-FFF2-40B4-BE49-F238E27FC236}">
                  <a16:creationId xmlns:a16="http://schemas.microsoft.com/office/drawing/2014/main" id="{A23A7E0B-FD9B-4F1E-84DF-E4F7C01EE09E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lvl="0" defTabSz="1624715">
                <a:defRPr/>
              </a:pPr>
              <a:r>
                <a:rPr lang="th-TH" sz="32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การจัดสรรงบประมาณด้าน ววน. ปีงบประมาณ 2563 ให้กับ มรภ.สวนสุนันทา</a:t>
              </a:r>
            </a:p>
          </p:txBody>
        </p:sp>
        <p:sp>
          <p:nvSpPr>
            <p:cNvPr id="6" name="Chevron 39">
              <a:extLst>
                <a:ext uri="{FF2B5EF4-FFF2-40B4-BE49-F238E27FC236}">
                  <a16:creationId xmlns:a16="http://schemas.microsoft.com/office/drawing/2014/main" id="{D24A3B70-F2BA-4491-9448-E8334F664FC8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471F7BC9-0300-4E73-8E78-762FDA26AD13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8" name="Chevron 41">
              <a:extLst>
                <a:ext uri="{FF2B5EF4-FFF2-40B4-BE49-F238E27FC236}">
                  <a16:creationId xmlns:a16="http://schemas.microsoft.com/office/drawing/2014/main" id="{6C90D081-9E35-48EF-86FA-E6985EB8BC53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4BD60E9B-A40C-4F70-BE6F-CB642B90BDA6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5468E51-1CEB-A945-9BC1-3F577A06F2D5}"/>
              </a:ext>
            </a:extLst>
          </p:cNvPr>
          <p:cNvSpPr txBox="1">
            <a:spLocks/>
          </p:cNvSpPr>
          <p:nvPr/>
        </p:nvSpPr>
        <p:spPr>
          <a:xfrm>
            <a:off x="361406" y="1523562"/>
            <a:ext cx="5159212" cy="31334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สกสว. โดยการอนุมัติของคณะกรรมการส่งเสริมวิทยาศาสตร์ วิจัยและนวัตกรรม (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กสว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.) อนุมัติงบประมาณสำหรับโครงการพัฒนาวิทยาศาสตร์ วิจัยและนวัตกรรม และส่งมอบผลลัพธ์ตามแผนด้าน ววน. ให้กับ มรภ.สวน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ในวงเงิน 59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647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100 บาท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23 แผนงาน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5EFD26-0189-9A4D-8341-4EB60540591D}"/>
              </a:ext>
            </a:extLst>
          </p:cNvPr>
          <p:cNvSpPr txBox="1">
            <a:spLocks/>
          </p:cNvSpPr>
          <p:nvPr/>
        </p:nvSpPr>
        <p:spPr>
          <a:xfrm>
            <a:off x="5726841" y="2746224"/>
            <a:ext cx="6218595" cy="19107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สกสว. เบิกจ่ายเงินอุดหนุนเพื่อการวิจัย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1 จำนวน 47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717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680 บาท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(สี่สิบเจ็ดล้านเจ็ดแสนหนึ่งหมื่นเจ็ดพันหกร้อยแปดสิบบาทถ้วน) หรือร้อยละ 80 ให้กับ มรภ.สวน</a:t>
            </a:r>
            <a:r>
              <a:rPr lang="th-TH" sz="32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สุนัน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 เรียบร้อยแล้ว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984FD5-33F8-494F-8F7A-60412BCD9308}"/>
              </a:ext>
            </a:extLst>
          </p:cNvPr>
          <p:cNvSpPr txBox="1">
            <a:spLocks/>
          </p:cNvSpPr>
          <p:nvPr/>
        </p:nvSpPr>
        <p:spPr>
          <a:xfrm>
            <a:off x="361406" y="4768995"/>
            <a:ext cx="11584029" cy="1947817"/>
          </a:xfrm>
          <a:prstGeom prst="rect">
            <a:avLst/>
          </a:prstGeom>
          <a:solidFill>
            <a:srgbClr val="FEFFCD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4)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สกสว. จะเบิกจ่ายเงินอุดหนุนเพื่อการวิจัย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งวดที่ 2 จำนวนไม่เกิน 11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929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420 บาท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(สิบเอ็ดล้านเก้าแสนสองหมื่นเก้าพันสี่ร้อยยี่สิบบาทถ้วน) หรือไม่เกินร้อยละ 20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 สกสว. เห็นชอบรายงานความก้าวหน้าการดำเนินกิจกรรมตามแผนงาน ววน. และรายงานการใช้จ่ายเงินอุดหนุน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ราว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120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 นับจากวันทำสัญญา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โดยมีกำหนดส่งวันที่ 17 มิ.ย. 2563)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F51A60-A10B-E947-851E-B2BB338C06D9}"/>
              </a:ext>
            </a:extLst>
          </p:cNvPr>
          <p:cNvSpPr/>
          <p:nvPr/>
        </p:nvSpPr>
        <p:spPr>
          <a:xfrm>
            <a:off x="361405" y="791676"/>
            <a:ext cx="1158402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การให้อุดหนุนเพื่อการวิจัย</a:t>
            </a:r>
          </a:p>
        </p:txBody>
      </p:sp>
      <p:sp>
        <p:nvSpPr>
          <p:cNvPr id="14" name="Slide Number Placeholder 26">
            <a:extLst>
              <a:ext uri="{FF2B5EF4-FFF2-40B4-BE49-F238E27FC236}">
                <a16:creationId xmlns:a16="http://schemas.microsoft.com/office/drawing/2014/main" id="{DB94B932-AF7E-483C-A79D-F844F8A56CEB}"/>
              </a:ext>
            </a:extLst>
          </p:cNvPr>
          <p:cNvSpPr txBox="1">
            <a:spLocks/>
          </p:cNvSpPr>
          <p:nvPr/>
        </p:nvSpPr>
        <p:spPr>
          <a:xfrm>
            <a:off x="9442580" y="65545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919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F02C-EA72-4692-8233-066A90E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" y="1598023"/>
            <a:ext cx="11817530" cy="5259977"/>
          </a:xfrm>
          <a:solidFill>
            <a:srgbClr val="FEFFCD"/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endParaRPr lang="th-TH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หน่วยรับงบประมาณ ต้องใช้เงินทุนอุดหนุนซึ่งได้รับ เพื่อดำเนินการตามวัตถุประสงค์ของแผนงานในบันทึกข้อตกลงเท่านั้น 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การจัดซื้อจัดจ้างของโครงการด้าน ววน</a:t>
            </a:r>
            <a:r>
              <a:rPr lang="en-US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ให้เป็นไปตามอัตราหรือหลักเกณฑ์ของหน่วยรับงบประมาณ รวมทั้งกฎหมาย ระเบียบ ข้อบังคับอื่นที่เกี่ยวข้อง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ครุภัณฑ์ที่จัดซื้อแล้วต้องบันทึกข้อมูลครุภัณฑ์ในระบบฐานข้อมูลที่สำนักงานกำหนด พร้อมติดหมายเลขครุภัณฑ์ไว้กับครุภัณฑ์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การเปลี่ยนแปลงวงเงินของแผนงานให้หน่วยรับงบประมาณสามารถดำเนินการได้ไม่เกินร้อยละ 20 (ยี่สิบ) ของวงเงินงบประมาณแผนงานนั้น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โดยการอนุมัติเปลี่ยนแปลงวงเงินให้เป็นไปตามหลักเกณฑ์และวิธีการของหน่วยรับงบประมาณกำหนด ทั้งนี้ การเปลี่ยนแปลงดังกล่าวต้องไม่กระทบต่อการบรรลุวัตถุประสงค์และผลสัมฤทธิ์ของแผนงานหรือโครงการ</a:t>
            </a:r>
          </a:p>
          <a:p>
            <a:pPr algn="thaiDist"/>
            <a:endParaRPr lang="th-TH" sz="3200" dirty="0">
              <a:latin typeface="Cordia New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95543-2D97-44D5-BF05-39F21FD768B1}"/>
              </a:ext>
            </a:extLst>
          </p:cNvPr>
          <p:cNvGrpSpPr/>
          <p:nvPr/>
        </p:nvGrpSpPr>
        <p:grpSpPr>
          <a:xfrm>
            <a:off x="22721" y="31888"/>
            <a:ext cx="12169279" cy="681155"/>
            <a:chOff x="-2" y="164638"/>
            <a:chExt cx="11363083" cy="681155"/>
          </a:xfrm>
        </p:grpSpPr>
        <p:sp>
          <p:nvSpPr>
            <p:cNvPr id="5" name="Pentagon 38">
              <a:extLst>
                <a:ext uri="{FF2B5EF4-FFF2-40B4-BE49-F238E27FC236}">
                  <a16:creationId xmlns:a16="http://schemas.microsoft.com/office/drawing/2014/main" id="{A23A7E0B-FD9B-4F1E-84DF-E4F7C01EE09E}"/>
                </a:ext>
              </a:extLst>
            </p:cNvPr>
            <p:cNvSpPr/>
            <p:nvPr/>
          </p:nvSpPr>
          <p:spPr>
            <a:xfrm>
              <a:off x="-2" y="167850"/>
              <a:ext cx="10216157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lvl="0" defTabSz="1624715">
                <a:defRPr/>
              </a:pPr>
              <a:r>
                <a:rPr lang="th-TH" sz="32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การจัดสรรงบประมาณด้าน ววน. ปีงบประมาณ 2563 ให้กับ มรภ.สวนสุนันทา (ต่อ)</a:t>
              </a:r>
            </a:p>
          </p:txBody>
        </p:sp>
        <p:sp>
          <p:nvSpPr>
            <p:cNvPr id="6" name="Chevron 39">
              <a:extLst>
                <a:ext uri="{FF2B5EF4-FFF2-40B4-BE49-F238E27FC236}">
                  <a16:creationId xmlns:a16="http://schemas.microsoft.com/office/drawing/2014/main" id="{D24A3B70-F2BA-4491-9448-E8334F664FC8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471F7BC9-0300-4E73-8E78-762FDA26AD13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8" name="Chevron 41">
              <a:extLst>
                <a:ext uri="{FF2B5EF4-FFF2-40B4-BE49-F238E27FC236}">
                  <a16:creationId xmlns:a16="http://schemas.microsoft.com/office/drawing/2014/main" id="{6C90D081-9E35-48EF-86FA-E6985EB8BC53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7B95ABD0-DB13-486F-92BB-888638263EF8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D11DCB-6F08-8A46-AD30-02FBF309DD1C}"/>
              </a:ext>
            </a:extLst>
          </p:cNvPr>
          <p:cNvSpPr/>
          <p:nvPr/>
        </p:nvSpPr>
        <p:spPr>
          <a:xfrm>
            <a:off x="158620" y="951692"/>
            <a:ext cx="118747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การดำเนินการ</a:t>
            </a:r>
          </a:p>
        </p:txBody>
      </p:sp>
    </p:spTree>
    <p:extLst>
      <p:ext uri="{BB962C8B-B14F-4D97-AF65-F5344CB8AC3E}">
        <p14:creationId xmlns:p14="http://schemas.microsoft.com/office/powerpoint/2010/main" val="593434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F02C-EA72-4692-8233-066A90E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35" y="1836672"/>
            <a:ext cx="11817530" cy="3509554"/>
          </a:xfrm>
          <a:solidFill>
            <a:srgbClr val="FEFFCD"/>
          </a:solidFill>
        </p:spPr>
        <p:txBody>
          <a:bodyPr>
            <a:noAutofit/>
          </a:bodyPr>
          <a:lstStyle/>
          <a:p>
            <a:pPr marL="0" indent="0" algn="thaiDist">
              <a:buNone/>
            </a:pPr>
            <a:endParaRPr lang="th-TH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หน่วยรับงบประมาณ ต้องดำเนินการด้านทรัพย์สินทางปัญญาให้สอดคล้องกับกฎหมายเกี่ยวกับการส่งเสริมและการใช้ประโยชน์ผลงานวิจัยและนวัตกรรม </a:t>
            </a:r>
          </a:p>
          <a:p>
            <a:pPr algn="thaiDist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การขยายหรือเปลี่ยนแปลงระยะเวลาตามบันทึกข้อตกลงฉบับนี้ หน่วยรับงบประมาณ ต้องแจ้งให้สำนักงานทราบล่วงหน้าอย่างน้อย 60 (หกสิบ) วัน 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ก่อนวันสิ้นสุดบันทึกข้อตกลง ทั้งนี้สำนักงานขอสงวนสิทธิ์ในการพิจารณาการเปลี่ยนแปลงระยะเวลาตามเหตุผลความจำเป็น</a:t>
            </a:r>
          </a:p>
          <a:p>
            <a:endParaRPr lang="th-TH" sz="3200" dirty="0">
              <a:latin typeface="Cordia New" panose="020B0304020202020204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95543-2D97-44D5-BF05-39F21FD768B1}"/>
              </a:ext>
            </a:extLst>
          </p:cNvPr>
          <p:cNvGrpSpPr/>
          <p:nvPr/>
        </p:nvGrpSpPr>
        <p:grpSpPr>
          <a:xfrm>
            <a:off x="22721" y="31888"/>
            <a:ext cx="12169279" cy="681155"/>
            <a:chOff x="-2" y="164638"/>
            <a:chExt cx="11363083" cy="681155"/>
          </a:xfrm>
        </p:grpSpPr>
        <p:sp>
          <p:nvSpPr>
            <p:cNvPr id="5" name="Pentagon 38">
              <a:extLst>
                <a:ext uri="{FF2B5EF4-FFF2-40B4-BE49-F238E27FC236}">
                  <a16:creationId xmlns:a16="http://schemas.microsoft.com/office/drawing/2014/main" id="{A23A7E0B-FD9B-4F1E-84DF-E4F7C01EE09E}"/>
                </a:ext>
              </a:extLst>
            </p:cNvPr>
            <p:cNvSpPr/>
            <p:nvPr/>
          </p:nvSpPr>
          <p:spPr>
            <a:xfrm>
              <a:off x="-2" y="167850"/>
              <a:ext cx="10216157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lvl="0" defTabSz="1624715">
                <a:defRPr/>
              </a:pPr>
              <a:r>
                <a:rPr lang="th-TH" sz="32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การจัดสรรงบประมาณด้าน ววน. ปีงบประมาณ 2563 ให้กับ มรภ.สวนสุนันทา (ต่อ)</a:t>
              </a:r>
            </a:p>
          </p:txBody>
        </p:sp>
        <p:sp>
          <p:nvSpPr>
            <p:cNvPr id="6" name="Chevron 39">
              <a:extLst>
                <a:ext uri="{FF2B5EF4-FFF2-40B4-BE49-F238E27FC236}">
                  <a16:creationId xmlns:a16="http://schemas.microsoft.com/office/drawing/2014/main" id="{D24A3B70-F2BA-4491-9448-E8334F664FC8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471F7BC9-0300-4E73-8E78-762FDA26AD13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8" name="Chevron 41">
              <a:extLst>
                <a:ext uri="{FF2B5EF4-FFF2-40B4-BE49-F238E27FC236}">
                  <a16:creationId xmlns:a16="http://schemas.microsoft.com/office/drawing/2014/main" id="{6C90D081-9E35-48EF-86FA-E6985EB8BC53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7B95ABD0-DB13-486F-92BB-888638263EF8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2A391E-BD0C-C04D-B975-2CB97CB788EC}"/>
              </a:ext>
            </a:extLst>
          </p:cNvPr>
          <p:cNvSpPr/>
          <p:nvPr/>
        </p:nvSpPr>
        <p:spPr>
          <a:xfrm>
            <a:off x="158620" y="951692"/>
            <a:ext cx="1187476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การดำเนินการ</a:t>
            </a:r>
            <a:r>
              <a: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(ต่อ)</a:t>
            </a:r>
          </a:p>
        </p:txBody>
      </p:sp>
    </p:spTree>
    <p:extLst>
      <p:ext uri="{BB962C8B-B14F-4D97-AF65-F5344CB8AC3E}">
        <p14:creationId xmlns:p14="http://schemas.microsoft.com/office/powerpoint/2010/main" val="3783664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F02C-EA72-4692-8233-066A90E4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850" y="1564291"/>
            <a:ext cx="11817530" cy="4909867"/>
          </a:xfrm>
          <a:solidFill>
            <a:srgbClr val="FEFFCD"/>
          </a:solidFill>
        </p:spPr>
        <p:txBody>
          <a:bodyPr>
            <a:noAutofit/>
          </a:bodyPr>
          <a:lstStyle/>
          <a:p>
            <a:pPr algn="thaiDist"/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หน่วยรับงบประมาณ ต้องบันทึกผลการดำเนินงานของหน่วยงาน ซึ่งมีรูปแบบตามตามที่สำนักงานกำหนดโดยนำส่งแก่สำนักงานภายในระยะเวลาที่กำหนดดังนี้</a:t>
            </a:r>
          </a:p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1. บันทึกความก้าวหน้าการใช้จ่ายเงินที่ได้รับอุดหนุน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ทุก 90 (เก้าสิบ) วัน หลังจากวันที่เริ่มดำเนินการตามที่กำหนดในบันทึกข้อตกลงนี้</a:t>
            </a:r>
          </a:p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2. บันทึกความก้าวหน้าการดำเนินโครงการ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พัฒนาวิทยาศาสตร์ วิจัยและนวัตกรรม ภายใน 120 (หนึ่งร้อยยี่สิบ) วัน หลังจากวันที่เริ่มดำเนินการตามที่กำหนดในบันทึกข้อตกลง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นำส่งผลการดำเนินโครงการ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พัฒนาวิทยาศาสตร์ วิจัยและนวัตกรรม และรายงานการใช้จ่ายเงินที่ได้รับอุดหนุน รวมทั้งแบบรายงานผลสัมฤทธิ์ของหน่วยรับงบประมาณ หลังจากที่ครบกำหนดสิ้นสุดบันทึกข้อตกลงนี้ 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4.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รายงานผลลัพธ์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Outcome)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และผลกระทบ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Impact)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ของผลงาน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การพัฒนาวิทยาศาสตร์ การวิจัยและนวัตกรรม ที่ได้รับงบประมาณสนับสนุนจากกองทุนส่งเสริมวิทยาศาสตร์วิจัยและนวัตกรรม แก่สำนักงานทุกปีต่อเนื่อง 5 (ห้า) ปี หรือตามระยะเวลาที่สำนักงานกำหนด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8995543-2D97-44D5-BF05-39F21FD768B1}"/>
              </a:ext>
            </a:extLst>
          </p:cNvPr>
          <p:cNvGrpSpPr/>
          <p:nvPr/>
        </p:nvGrpSpPr>
        <p:grpSpPr>
          <a:xfrm>
            <a:off x="22721" y="31888"/>
            <a:ext cx="12169279" cy="681155"/>
            <a:chOff x="-2" y="164638"/>
            <a:chExt cx="11363083" cy="681155"/>
          </a:xfrm>
        </p:grpSpPr>
        <p:sp>
          <p:nvSpPr>
            <p:cNvPr id="5" name="Pentagon 38">
              <a:extLst>
                <a:ext uri="{FF2B5EF4-FFF2-40B4-BE49-F238E27FC236}">
                  <a16:creationId xmlns:a16="http://schemas.microsoft.com/office/drawing/2014/main" id="{A23A7E0B-FD9B-4F1E-84DF-E4F7C01EE09E}"/>
                </a:ext>
              </a:extLst>
            </p:cNvPr>
            <p:cNvSpPr/>
            <p:nvPr/>
          </p:nvSpPr>
          <p:spPr>
            <a:xfrm>
              <a:off x="-2" y="167850"/>
              <a:ext cx="10216157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lvl="0" defTabSz="1624715">
                <a:defRPr/>
              </a:pPr>
              <a:r>
                <a:rPr lang="th-TH" sz="3600" b="1" dirty="0">
                  <a:solidFill>
                    <a:prstClr val="white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การจัดสรรงบประมาณด้าน ววน. ปีงบประมาณ 2563 ให้กับ มรภ.สวนสุนันทา (ต่อ)</a:t>
              </a:r>
            </a:p>
          </p:txBody>
        </p:sp>
        <p:sp>
          <p:nvSpPr>
            <p:cNvPr id="6" name="Chevron 39">
              <a:extLst>
                <a:ext uri="{FF2B5EF4-FFF2-40B4-BE49-F238E27FC236}">
                  <a16:creationId xmlns:a16="http://schemas.microsoft.com/office/drawing/2014/main" id="{D24A3B70-F2BA-4491-9448-E8334F664FC8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7" name="Chevron 40">
              <a:extLst>
                <a:ext uri="{FF2B5EF4-FFF2-40B4-BE49-F238E27FC236}">
                  <a16:creationId xmlns:a16="http://schemas.microsoft.com/office/drawing/2014/main" id="{471F7BC9-0300-4E73-8E78-762FDA26AD13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8" name="Chevron 41">
              <a:extLst>
                <a:ext uri="{FF2B5EF4-FFF2-40B4-BE49-F238E27FC236}">
                  <a16:creationId xmlns:a16="http://schemas.microsoft.com/office/drawing/2014/main" id="{6C90D081-9E35-48EF-86FA-E6985EB8BC53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7B95ABD0-DB13-486F-92BB-888638263EF8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B333F17-6FDE-0E4E-8DDC-94931A3A6FAD}"/>
              </a:ext>
            </a:extLst>
          </p:cNvPr>
          <p:cNvSpPr/>
          <p:nvPr/>
        </p:nvSpPr>
        <p:spPr>
          <a:xfrm>
            <a:off x="244465" y="812289"/>
            <a:ext cx="117603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ผลงานและการใช้ประโยชน์จากงานวิจัย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3142478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CAB48-691E-4F45-A67F-858E7F39C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531" y="18255"/>
            <a:ext cx="7613073" cy="1325563"/>
          </a:xfrm>
        </p:spPr>
        <p:txBody>
          <a:bodyPr/>
          <a:lstStyle/>
          <a:p>
            <a:r>
              <a:rPr lang="th-TH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หัวข้อการบรรยาย</a:t>
            </a:r>
            <a:endParaRPr lang="en-US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50DC6-F6B0-40C7-A0B3-5EC89A653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98676F00-1969-4F81-B99E-06CA85EE9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794815"/>
              </p:ext>
            </p:extLst>
          </p:nvPr>
        </p:nvGraphicFramePr>
        <p:xfrm>
          <a:off x="838200" y="947651"/>
          <a:ext cx="10666615" cy="5836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722216-16C6-4CED-BDE0-D2E352806B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884"/>
            <a:ext cx="714895" cy="9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08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32653-438C-46E3-B6C3-02B9DD56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129" y="26129"/>
            <a:ext cx="11582400" cy="566056"/>
          </a:xfrm>
        </p:spPr>
        <p:txBody>
          <a:bodyPr>
            <a:normAutofit/>
          </a:bodyPr>
          <a:lstStyle/>
          <a:p>
            <a:pPr algn="ctr"/>
            <a:r>
              <a:rPr lang="en-US" altLang="ko-KR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Framework </a:t>
            </a:r>
            <a:r>
              <a:rPr lang="th-TH" altLang="ko-KR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ภาพรวมของมหาวิทยาลัยที่มุ่งสู่ยุทธศาสตร์ใหม่มหาวิทยาลัยเพื่อการพัฒนาท้องถิ่นตามพระราโชบาย</a:t>
            </a:r>
            <a:endParaRPr lang="ko-KR" alt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A1CCFC-DAFA-4319-A73D-48288E06E92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6" y="592184"/>
            <a:ext cx="8210049" cy="623968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80D413BF-6D7E-4E88-B1FD-C26AC93C1D0F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61267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F950-93F5-DD47-8394-3843975D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" y="889000"/>
            <a:ext cx="12179300" cy="27178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lvl="0" algn="r">
              <a:buNone/>
            </a:pPr>
            <a:endParaRPr lang="th-TH" sz="4800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r">
              <a:buNone/>
            </a:pPr>
            <a:r>
              <a:rPr lang="th-TH" sz="4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การใช้ประโยชน์จากงานวิจัย </a:t>
            </a:r>
          </a:p>
          <a:p>
            <a:pPr lvl="0" algn="r">
              <a:buNone/>
            </a:pPr>
            <a:r>
              <a:rPr lang="th-TH" sz="4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และการพัฒนาธรรมา</a:t>
            </a:r>
            <a:r>
              <a:rPr lang="th-TH" sz="4800" b="1" dirty="0" err="1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4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บาลงบประมาณ</a:t>
            </a:r>
          </a:p>
          <a:p>
            <a:pPr algn="r"/>
            <a:endParaRPr lang="en-TH" sz="3600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BD0E5B-143F-BB48-8A5F-8DE842AC871A}"/>
              </a:ext>
            </a:extLst>
          </p:cNvPr>
          <p:cNvSpPr/>
          <p:nvPr/>
        </p:nvSpPr>
        <p:spPr>
          <a:xfrm>
            <a:off x="687614" y="2247900"/>
            <a:ext cx="3846286" cy="3775554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5">
              <a:hueOff val="-6758543"/>
              <a:satOff val="-17419"/>
              <a:lumOff val="-11765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63ADEBA6-A7B0-45FF-9712-06C72B2C9C9D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5808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7033D7D-856E-4941-A05A-D0E901421083}"/>
              </a:ext>
            </a:extLst>
          </p:cNvPr>
          <p:cNvGraphicFramePr/>
          <p:nvPr/>
        </p:nvGraphicFramePr>
        <p:xfrm>
          <a:off x="3281916" y="0"/>
          <a:ext cx="738608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DA582BF-50E1-487C-939D-08C75256C8AE}"/>
              </a:ext>
            </a:extLst>
          </p:cNvPr>
          <p:cNvSpPr txBox="1"/>
          <p:nvPr/>
        </p:nvSpPr>
        <p:spPr>
          <a:xfrm>
            <a:off x="1524000" y="1"/>
            <a:ext cx="1644502" cy="686341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O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N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E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P</a:t>
            </a:r>
          </a:p>
          <a:p>
            <a:pPr algn="ctr" defTabSz="457200">
              <a:defRPr/>
            </a:pPr>
            <a:r>
              <a:rPr lang="en-US" sz="6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T</a:t>
            </a:r>
          </a:p>
        </p:txBody>
      </p:sp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F9938119-656F-49BB-B954-0B943E7FB982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954595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5614024"/>
              </p:ext>
            </p:extLst>
          </p:nvPr>
        </p:nvGraphicFramePr>
        <p:xfrm>
          <a:off x="1324451" y="417237"/>
          <a:ext cx="6904902" cy="637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678196" y="654678"/>
            <a:ext cx="11366813" cy="6054098"/>
            <a:chOff x="-1243860" y="418161"/>
            <a:chExt cx="11366813" cy="6034784"/>
          </a:xfrm>
        </p:grpSpPr>
        <p:sp>
          <p:nvSpPr>
            <p:cNvPr id="9" name="Rounded Rectangle 8"/>
            <p:cNvSpPr/>
            <p:nvPr/>
          </p:nvSpPr>
          <p:spPr>
            <a:xfrm>
              <a:off x="-1243860" y="418161"/>
              <a:ext cx="2368621" cy="446926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Research to Practice</a:t>
              </a:r>
            </a:p>
          </p:txBody>
        </p:sp>
        <p:sp>
          <p:nvSpPr>
            <p:cNvPr id="8" name="Down Arrow 7"/>
            <p:cNvSpPr/>
            <p:nvPr/>
          </p:nvSpPr>
          <p:spPr>
            <a:xfrm>
              <a:off x="-1027960" y="895482"/>
              <a:ext cx="533400" cy="555746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754332" y="433985"/>
              <a:ext cx="2368621" cy="6013260"/>
              <a:chOff x="8979953" y="435778"/>
              <a:chExt cx="2368621" cy="601326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8979953" y="6002112"/>
                <a:ext cx="2368621" cy="446926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Research to Practice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 rot="10800000">
                <a:off x="10601469" y="435778"/>
                <a:ext cx="533400" cy="5557463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" name="Chevron 25"/>
          <p:cNvSpPr/>
          <p:nvPr/>
        </p:nvSpPr>
        <p:spPr>
          <a:xfrm>
            <a:off x="6248400" y="3124200"/>
            <a:ext cx="609600" cy="685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6705600" y="3124200"/>
            <a:ext cx="609600" cy="685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7152042" y="3124200"/>
            <a:ext cx="609600" cy="6858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917236" y="813607"/>
            <a:ext cx="2635896" cy="68580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ภารกิจหลัก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(Main Tasks)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61BA29-48D1-4933-86B3-52013F32AC98}"/>
              </a:ext>
            </a:extLst>
          </p:cNvPr>
          <p:cNvSpPr/>
          <p:nvPr/>
        </p:nvSpPr>
        <p:spPr>
          <a:xfrm>
            <a:off x="7906373" y="1499407"/>
            <a:ext cx="2628911" cy="47705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การมีส่วนร่วมของผู้มีส่วนได้ส่วนเสีย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Stakeholder Engagement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การสร้างเครือข่ายความร่วมมือในการวิจัย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Collaborative Research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ผู้อำนวยความสะดวกในการจัดการความรู้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Knowledge Brokers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Tx/>
              <a:buChar char="-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 การส่งเสริมและการขับเคลื่อนทางสังคม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Communication, Advocacy and Social Mobilization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D5DE1E-1A00-8E42-8D7E-35BBEFAC5C53}"/>
              </a:ext>
            </a:extLst>
          </p:cNvPr>
          <p:cNvSpPr/>
          <p:nvPr/>
        </p:nvSpPr>
        <p:spPr>
          <a:xfrm>
            <a:off x="0" y="-12700"/>
            <a:ext cx="121919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r">
              <a:buNone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การใช้ประโยชน์จากงานวิจัย</a:t>
            </a:r>
          </a:p>
        </p:txBody>
      </p:sp>
      <p:sp>
        <p:nvSpPr>
          <p:cNvPr id="15" name="Slide Number Placeholder 26">
            <a:extLst>
              <a:ext uri="{FF2B5EF4-FFF2-40B4-BE49-F238E27FC236}">
                <a16:creationId xmlns:a16="http://schemas.microsoft.com/office/drawing/2014/main" id="{4D04BF48-F843-44D6-8002-175F23FDE068}"/>
              </a:ext>
            </a:extLst>
          </p:cNvPr>
          <p:cNvSpPr txBox="1">
            <a:spLocks/>
          </p:cNvSpPr>
          <p:nvPr/>
        </p:nvSpPr>
        <p:spPr>
          <a:xfrm>
            <a:off x="9388892" y="5885127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0421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BFAE1-45D3-4B3B-81D2-0BF25FA84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851" y="-15521"/>
            <a:ext cx="12190187" cy="666260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</a:t>
            </a:r>
            <a:r>
              <a:rPr lang="en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ไปใช้ประโยชน์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3  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hape">
            <a:extLst>
              <a:ext uri="{FF2B5EF4-FFF2-40B4-BE49-F238E27FC236}">
                <a16:creationId xmlns:a16="http://schemas.microsoft.com/office/drawing/2014/main" id="{8582587F-3436-433A-86DE-814A3C94478A}"/>
              </a:ext>
            </a:extLst>
          </p:cNvPr>
          <p:cNvSpPr/>
          <p:nvPr/>
        </p:nvSpPr>
        <p:spPr>
          <a:xfrm>
            <a:off x="5735286" y="659054"/>
            <a:ext cx="2618809" cy="24530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00" y="21486"/>
                </a:moveTo>
                <a:cubicBezTo>
                  <a:pt x="12178" y="21486"/>
                  <a:pt x="11773" y="21367"/>
                  <a:pt x="11406" y="21149"/>
                </a:cubicBezTo>
                <a:lnTo>
                  <a:pt x="3729" y="16373"/>
                </a:lnTo>
                <a:lnTo>
                  <a:pt x="386" y="16373"/>
                </a:lnTo>
                <a:cubicBezTo>
                  <a:pt x="294" y="16373"/>
                  <a:pt x="220" y="16334"/>
                  <a:pt x="165" y="16274"/>
                </a:cubicBezTo>
                <a:cubicBezTo>
                  <a:pt x="110" y="16215"/>
                  <a:pt x="73" y="16136"/>
                  <a:pt x="73" y="16036"/>
                </a:cubicBezTo>
                <a:lnTo>
                  <a:pt x="73" y="14293"/>
                </a:lnTo>
                <a:cubicBezTo>
                  <a:pt x="73" y="14154"/>
                  <a:pt x="110" y="14035"/>
                  <a:pt x="202" y="13956"/>
                </a:cubicBezTo>
                <a:cubicBezTo>
                  <a:pt x="790" y="13381"/>
                  <a:pt x="1561" y="12529"/>
                  <a:pt x="2516" y="11439"/>
                </a:cubicBezTo>
                <a:lnTo>
                  <a:pt x="3398" y="10448"/>
                </a:lnTo>
                <a:cubicBezTo>
                  <a:pt x="4463" y="9259"/>
                  <a:pt x="4684" y="8685"/>
                  <a:pt x="4684" y="8407"/>
                </a:cubicBezTo>
                <a:cubicBezTo>
                  <a:pt x="4684" y="8149"/>
                  <a:pt x="4592" y="7932"/>
                  <a:pt x="4408" y="7773"/>
                </a:cubicBezTo>
                <a:cubicBezTo>
                  <a:pt x="4225" y="7595"/>
                  <a:pt x="3986" y="7515"/>
                  <a:pt x="3692" y="7515"/>
                </a:cubicBezTo>
                <a:cubicBezTo>
                  <a:pt x="3398" y="7515"/>
                  <a:pt x="3159" y="7595"/>
                  <a:pt x="2976" y="7773"/>
                </a:cubicBezTo>
                <a:cubicBezTo>
                  <a:pt x="2792" y="7951"/>
                  <a:pt x="2718" y="8169"/>
                  <a:pt x="2718" y="8447"/>
                </a:cubicBezTo>
                <a:lnTo>
                  <a:pt x="2718" y="8823"/>
                </a:lnTo>
                <a:cubicBezTo>
                  <a:pt x="2718" y="8922"/>
                  <a:pt x="2682" y="9002"/>
                  <a:pt x="2627" y="9061"/>
                </a:cubicBezTo>
                <a:cubicBezTo>
                  <a:pt x="2571" y="9120"/>
                  <a:pt x="2498" y="9160"/>
                  <a:pt x="2406" y="9160"/>
                </a:cubicBezTo>
                <a:lnTo>
                  <a:pt x="312" y="9160"/>
                </a:lnTo>
                <a:cubicBezTo>
                  <a:pt x="220" y="9160"/>
                  <a:pt x="147" y="9120"/>
                  <a:pt x="92" y="9061"/>
                </a:cubicBezTo>
                <a:cubicBezTo>
                  <a:pt x="37" y="9002"/>
                  <a:pt x="0" y="8922"/>
                  <a:pt x="0" y="8823"/>
                </a:cubicBezTo>
                <a:lnTo>
                  <a:pt x="0" y="8031"/>
                </a:lnTo>
                <a:cubicBezTo>
                  <a:pt x="37" y="7416"/>
                  <a:pt x="239" y="6861"/>
                  <a:pt x="569" y="6406"/>
                </a:cubicBezTo>
                <a:cubicBezTo>
                  <a:pt x="900" y="5950"/>
                  <a:pt x="1341" y="5593"/>
                  <a:pt x="1892" y="5355"/>
                </a:cubicBezTo>
                <a:cubicBezTo>
                  <a:pt x="2424" y="5118"/>
                  <a:pt x="3031" y="4999"/>
                  <a:pt x="3692" y="4999"/>
                </a:cubicBezTo>
                <a:cubicBezTo>
                  <a:pt x="4427" y="4999"/>
                  <a:pt x="5088" y="5157"/>
                  <a:pt x="5639" y="5454"/>
                </a:cubicBezTo>
                <a:cubicBezTo>
                  <a:pt x="6190" y="5752"/>
                  <a:pt x="6631" y="6168"/>
                  <a:pt x="6924" y="6683"/>
                </a:cubicBezTo>
                <a:cubicBezTo>
                  <a:pt x="7218" y="7198"/>
                  <a:pt x="7365" y="7773"/>
                  <a:pt x="7365" y="8387"/>
                </a:cubicBezTo>
                <a:cubicBezTo>
                  <a:pt x="7365" y="8843"/>
                  <a:pt x="7255" y="9299"/>
                  <a:pt x="7053" y="9755"/>
                </a:cubicBezTo>
                <a:cubicBezTo>
                  <a:pt x="6851" y="10210"/>
                  <a:pt x="6557" y="10686"/>
                  <a:pt x="6153" y="11181"/>
                </a:cubicBezTo>
                <a:cubicBezTo>
                  <a:pt x="5878" y="11538"/>
                  <a:pt x="5565" y="11915"/>
                  <a:pt x="5235" y="12271"/>
                </a:cubicBezTo>
                <a:cubicBezTo>
                  <a:pt x="4904" y="12628"/>
                  <a:pt x="4427" y="13123"/>
                  <a:pt x="3820" y="13758"/>
                </a:cubicBezTo>
                <a:lnTo>
                  <a:pt x="3692" y="13896"/>
                </a:lnTo>
                <a:lnTo>
                  <a:pt x="7200" y="13896"/>
                </a:lnTo>
                <a:cubicBezTo>
                  <a:pt x="7273" y="13896"/>
                  <a:pt x="7329" y="13956"/>
                  <a:pt x="7329" y="14035"/>
                </a:cubicBezTo>
                <a:cubicBezTo>
                  <a:pt x="7329" y="14114"/>
                  <a:pt x="7273" y="14174"/>
                  <a:pt x="7200" y="14174"/>
                </a:cubicBezTo>
                <a:lnTo>
                  <a:pt x="3490" y="14174"/>
                </a:lnTo>
                <a:cubicBezTo>
                  <a:pt x="3416" y="14174"/>
                  <a:pt x="3343" y="14134"/>
                  <a:pt x="3306" y="14055"/>
                </a:cubicBezTo>
                <a:cubicBezTo>
                  <a:pt x="3269" y="13976"/>
                  <a:pt x="3288" y="13896"/>
                  <a:pt x="3343" y="13817"/>
                </a:cubicBezTo>
                <a:lnTo>
                  <a:pt x="3637" y="13520"/>
                </a:lnTo>
                <a:cubicBezTo>
                  <a:pt x="4243" y="12886"/>
                  <a:pt x="4702" y="12410"/>
                  <a:pt x="5051" y="12053"/>
                </a:cubicBezTo>
                <a:cubicBezTo>
                  <a:pt x="5382" y="11697"/>
                  <a:pt x="5694" y="11340"/>
                  <a:pt x="5951" y="10983"/>
                </a:cubicBezTo>
                <a:cubicBezTo>
                  <a:pt x="6337" y="10508"/>
                  <a:pt x="6612" y="10052"/>
                  <a:pt x="6814" y="9616"/>
                </a:cubicBezTo>
                <a:cubicBezTo>
                  <a:pt x="6998" y="9200"/>
                  <a:pt x="7090" y="8784"/>
                  <a:pt x="7090" y="8387"/>
                </a:cubicBezTo>
                <a:cubicBezTo>
                  <a:pt x="7090" y="7832"/>
                  <a:pt x="6961" y="7297"/>
                  <a:pt x="6686" y="6842"/>
                </a:cubicBezTo>
                <a:cubicBezTo>
                  <a:pt x="6410" y="6386"/>
                  <a:pt x="6025" y="6009"/>
                  <a:pt x="5510" y="5732"/>
                </a:cubicBezTo>
                <a:cubicBezTo>
                  <a:pt x="4996" y="5454"/>
                  <a:pt x="4390" y="5316"/>
                  <a:pt x="3692" y="5316"/>
                </a:cubicBezTo>
                <a:cubicBezTo>
                  <a:pt x="3067" y="5316"/>
                  <a:pt x="2498" y="5435"/>
                  <a:pt x="2002" y="5653"/>
                </a:cubicBezTo>
                <a:cubicBezTo>
                  <a:pt x="1506" y="5871"/>
                  <a:pt x="1102" y="6207"/>
                  <a:pt x="790" y="6624"/>
                </a:cubicBezTo>
                <a:cubicBezTo>
                  <a:pt x="496" y="7040"/>
                  <a:pt x="312" y="7535"/>
                  <a:pt x="276" y="8070"/>
                </a:cubicBezTo>
                <a:lnTo>
                  <a:pt x="276" y="8843"/>
                </a:lnTo>
                <a:cubicBezTo>
                  <a:pt x="276" y="8863"/>
                  <a:pt x="276" y="8863"/>
                  <a:pt x="294" y="8863"/>
                </a:cubicBezTo>
                <a:cubicBezTo>
                  <a:pt x="294" y="8863"/>
                  <a:pt x="312" y="8883"/>
                  <a:pt x="312" y="8883"/>
                </a:cubicBezTo>
                <a:lnTo>
                  <a:pt x="2406" y="8883"/>
                </a:lnTo>
                <a:cubicBezTo>
                  <a:pt x="2425" y="8883"/>
                  <a:pt x="2425" y="8883"/>
                  <a:pt x="2425" y="8863"/>
                </a:cubicBezTo>
                <a:cubicBezTo>
                  <a:pt x="2425" y="8863"/>
                  <a:pt x="2443" y="8843"/>
                  <a:pt x="2443" y="8843"/>
                </a:cubicBezTo>
                <a:lnTo>
                  <a:pt x="2443" y="8467"/>
                </a:lnTo>
                <a:cubicBezTo>
                  <a:pt x="2443" y="8110"/>
                  <a:pt x="2553" y="7793"/>
                  <a:pt x="2792" y="7575"/>
                </a:cubicBezTo>
                <a:cubicBezTo>
                  <a:pt x="3012" y="7357"/>
                  <a:pt x="3325" y="7238"/>
                  <a:pt x="3692" y="7238"/>
                </a:cubicBezTo>
                <a:cubicBezTo>
                  <a:pt x="4059" y="7238"/>
                  <a:pt x="4353" y="7357"/>
                  <a:pt x="4592" y="7575"/>
                </a:cubicBezTo>
                <a:cubicBezTo>
                  <a:pt x="4831" y="7793"/>
                  <a:pt x="4959" y="8090"/>
                  <a:pt x="4959" y="8447"/>
                </a:cubicBezTo>
                <a:cubicBezTo>
                  <a:pt x="4959" y="8942"/>
                  <a:pt x="4518" y="9675"/>
                  <a:pt x="3600" y="10706"/>
                </a:cubicBezTo>
                <a:lnTo>
                  <a:pt x="2737" y="11697"/>
                </a:lnTo>
                <a:cubicBezTo>
                  <a:pt x="1782" y="12787"/>
                  <a:pt x="992" y="13639"/>
                  <a:pt x="422" y="14233"/>
                </a:cubicBezTo>
                <a:cubicBezTo>
                  <a:pt x="386" y="14273"/>
                  <a:pt x="386" y="14312"/>
                  <a:pt x="386" y="14352"/>
                </a:cubicBezTo>
                <a:lnTo>
                  <a:pt x="386" y="16096"/>
                </a:lnTo>
                <a:cubicBezTo>
                  <a:pt x="386" y="16116"/>
                  <a:pt x="386" y="16116"/>
                  <a:pt x="404" y="16116"/>
                </a:cubicBezTo>
                <a:cubicBezTo>
                  <a:pt x="404" y="16116"/>
                  <a:pt x="422" y="16136"/>
                  <a:pt x="422" y="16136"/>
                </a:cubicBezTo>
                <a:lnTo>
                  <a:pt x="3802" y="16136"/>
                </a:lnTo>
                <a:lnTo>
                  <a:pt x="3802" y="16136"/>
                </a:lnTo>
                <a:cubicBezTo>
                  <a:pt x="3820" y="16136"/>
                  <a:pt x="3857" y="16136"/>
                  <a:pt x="3876" y="16155"/>
                </a:cubicBezTo>
                <a:lnTo>
                  <a:pt x="11590" y="20951"/>
                </a:lnTo>
                <a:cubicBezTo>
                  <a:pt x="12251" y="21367"/>
                  <a:pt x="13059" y="21367"/>
                  <a:pt x="13720" y="20951"/>
                </a:cubicBezTo>
                <a:lnTo>
                  <a:pt x="20296" y="16849"/>
                </a:lnTo>
                <a:cubicBezTo>
                  <a:pt x="20957" y="16433"/>
                  <a:pt x="21361" y="15680"/>
                  <a:pt x="21361" y="14867"/>
                </a:cubicBezTo>
                <a:lnTo>
                  <a:pt x="21361" y="6663"/>
                </a:lnTo>
                <a:cubicBezTo>
                  <a:pt x="21361" y="5851"/>
                  <a:pt x="20957" y="5078"/>
                  <a:pt x="20296" y="4682"/>
                </a:cubicBezTo>
                <a:lnTo>
                  <a:pt x="13720" y="580"/>
                </a:lnTo>
                <a:cubicBezTo>
                  <a:pt x="13078" y="183"/>
                  <a:pt x="12269" y="163"/>
                  <a:pt x="11608" y="580"/>
                </a:cubicBezTo>
                <a:cubicBezTo>
                  <a:pt x="11608" y="580"/>
                  <a:pt x="11590" y="580"/>
                  <a:pt x="11590" y="599"/>
                </a:cubicBezTo>
                <a:lnTo>
                  <a:pt x="5786" y="3968"/>
                </a:lnTo>
                <a:cubicBezTo>
                  <a:pt x="5712" y="4008"/>
                  <a:pt x="5639" y="3988"/>
                  <a:pt x="5602" y="3909"/>
                </a:cubicBezTo>
                <a:cubicBezTo>
                  <a:pt x="5565" y="3829"/>
                  <a:pt x="5584" y="3750"/>
                  <a:pt x="5657" y="3711"/>
                </a:cubicBezTo>
                <a:lnTo>
                  <a:pt x="11443" y="342"/>
                </a:lnTo>
                <a:cubicBezTo>
                  <a:pt x="11443" y="342"/>
                  <a:pt x="11443" y="342"/>
                  <a:pt x="11443" y="342"/>
                </a:cubicBezTo>
                <a:cubicBezTo>
                  <a:pt x="12178" y="-114"/>
                  <a:pt x="13096" y="-114"/>
                  <a:pt x="13831" y="342"/>
                </a:cubicBezTo>
                <a:lnTo>
                  <a:pt x="20406" y="4444"/>
                </a:lnTo>
                <a:cubicBezTo>
                  <a:pt x="21141" y="4900"/>
                  <a:pt x="21600" y="5772"/>
                  <a:pt x="21600" y="6683"/>
                </a:cubicBezTo>
                <a:lnTo>
                  <a:pt x="21600" y="14887"/>
                </a:lnTo>
                <a:cubicBezTo>
                  <a:pt x="21600" y="15799"/>
                  <a:pt x="21141" y="16671"/>
                  <a:pt x="20406" y="17126"/>
                </a:cubicBezTo>
                <a:lnTo>
                  <a:pt x="13831" y="21228"/>
                </a:lnTo>
                <a:cubicBezTo>
                  <a:pt x="13427" y="21367"/>
                  <a:pt x="13004" y="21486"/>
                  <a:pt x="12600" y="21486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" name="Shape">
            <a:extLst>
              <a:ext uri="{FF2B5EF4-FFF2-40B4-BE49-F238E27FC236}">
                <a16:creationId xmlns:a16="http://schemas.microsoft.com/office/drawing/2014/main" id="{96291DA6-D17B-460D-8D41-ED907C316215}"/>
              </a:ext>
            </a:extLst>
          </p:cNvPr>
          <p:cNvSpPr/>
          <p:nvPr/>
        </p:nvSpPr>
        <p:spPr>
          <a:xfrm>
            <a:off x="2915004" y="639643"/>
            <a:ext cx="2796148" cy="2413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203" y="21486"/>
                </a:moveTo>
                <a:cubicBezTo>
                  <a:pt x="11761" y="21486"/>
                  <a:pt x="11338" y="21368"/>
                  <a:pt x="10954" y="21150"/>
                </a:cubicBezTo>
                <a:lnTo>
                  <a:pt x="4401" y="17320"/>
                </a:lnTo>
                <a:cubicBezTo>
                  <a:pt x="4362" y="17300"/>
                  <a:pt x="4324" y="17241"/>
                  <a:pt x="4324" y="17202"/>
                </a:cubicBezTo>
                <a:lnTo>
                  <a:pt x="4324" y="5493"/>
                </a:lnTo>
                <a:cubicBezTo>
                  <a:pt x="4324" y="5474"/>
                  <a:pt x="4324" y="5474"/>
                  <a:pt x="4305" y="5474"/>
                </a:cubicBezTo>
                <a:cubicBezTo>
                  <a:pt x="4305" y="5474"/>
                  <a:pt x="4285" y="5454"/>
                  <a:pt x="4285" y="5454"/>
                </a:cubicBezTo>
                <a:lnTo>
                  <a:pt x="2056" y="5454"/>
                </a:lnTo>
                <a:cubicBezTo>
                  <a:pt x="1999" y="5454"/>
                  <a:pt x="1941" y="5474"/>
                  <a:pt x="1883" y="5493"/>
                </a:cubicBezTo>
                <a:lnTo>
                  <a:pt x="327" y="6184"/>
                </a:lnTo>
                <a:cubicBezTo>
                  <a:pt x="288" y="6204"/>
                  <a:pt x="269" y="6224"/>
                  <a:pt x="269" y="6263"/>
                </a:cubicBezTo>
                <a:lnTo>
                  <a:pt x="307" y="7902"/>
                </a:lnTo>
                <a:cubicBezTo>
                  <a:pt x="307" y="7902"/>
                  <a:pt x="307" y="7922"/>
                  <a:pt x="307" y="7922"/>
                </a:cubicBezTo>
                <a:lnTo>
                  <a:pt x="327" y="7922"/>
                </a:lnTo>
                <a:lnTo>
                  <a:pt x="1806" y="7566"/>
                </a:lnTo>
                <a:cubicBezTo>
                  <a:pt x="1883" y="7547"/>
                  <a:pt x="1960" y="7566"/>
                  <a:pt x="2018" y="7626"/>
                </a:cubicBezTo>
                <a:cubicBezTo>
                  <a:pt x="2075" y="7685"/>
                  <a:pt x="2095" y="7744"/>
                  <a:pt x="2095" y="7784"/>
                </a:cubicBezTo>
                <a:lnTo>
                  <a:pt x="2095" y="16056"/>
                </a:lnTo>
                <a:cubicBezTo>
                  <a:pt x="2095" y="16135"/>
                  <a:pt x="2037" y="16195"/>
                  <a:pt x="1960" y="16195"/>
                </a:cubicBezTo>
                <a:cubicBezTo>
                  <a:pt x="1883" y="16195"/>
                  <a:pt x="1826" y="16135"/>
                  <a:pt x="1826" y="16056"/>
                </a:cubicBezTo>
                <a:lnTo>
                  <a:pt x="1826" y="7863"/>
                </a:lnTo>
                <a:lnTo>
                  <a:pt x="365" y="8218"/>
                </a:lnTo>
                <a:cubicBezTo>
                  <a:pt x="346" y="8218"/>
                  <a:pt x="346" y="8218"/>
                  <a:pt x="327" y="8218"/>
                </a:cubicBezTo>
                <a:cubicBezTo>
                  <a:pt x="192" y="8218"/>
                  <a:pt x="38" y="8139"/>
                  <a:pt x="38" y="7902"/>
                </a:cubicBezTo>
                <a:lnTo>
                  <a:pt x="0" y="6263"/>
                </a:lnTo>
                <a:cubicBezTo>
                  <a:pt x="0" y="6105"/>
                  <a:pt x="77" y="5967"/>
                  <a:pt x="231" y="5908"/>
                </a:cubicBezTo>
                <a:lnTo>
                  <a:pt x="1806" y="5197"/>
                </a:lnTo>
                <a:cubicBezTo>
                  <a:pt x="1902" y="5158"/>
                  <a:pt x="1999" y="5138"/>
                  <a:pt x="2095" y="5138"/>
                </a:cubicBezTo>
                <a:lnTo>
                  <a:pt x="4324" y="5138"/>
                </a:lnTo>
                <a:cubicBezTo>
                  <a:pt x="4420" y="5138"/>
                  <a:pt x="4497" y="5177"/>
                  <a:pt x="4554" y="5237"/>
                </a:cubicBezTo>
                <a:cubicBezTo>
                  <a:pt x="4612" y="5296"/>
                  <a:pt x="4651" y="5375"/>
                  <a:pt x="4651" y="5474"/>
                </a:cubicBezTo>
                <a:lnTo>
                  <a:pt x="4651" y="17083"/>
                </a:lnTo>
                <a:lnTo>
                  <a:pt x="11107" y="20894"/>
                </a:lnTo>
                <a:cubicBezTo>
                  <a:pt x="11799" y="21308"/>
                  <a:pt x="12645" y="21308"/>
                  <a:pt x="13337" y="20894"/>
                </a:cubicBezTo>
                <a:lnTo>
                  <a:pt x="20216" y="16807"/>
                </a:lnTo>
                <a:cubicBezTo>
                  <a:pt x="20908" y="16392"/>
                  <a:pt x="21331" y="15642"/>
                  <a:pt x="21331" y="14832"/>
                </a:cubicBezTo>
                <a:lnTo>
                  <a:pt x="21331" y="6658"/>
                </a:lnTo>
                <a:cubicBezTo>
                  <a:pt x="21331" y="5849"/>
                  <a:pt x="20908" y="5079"/>
                  <a:pt x="20216" y="4684"/>
                </a:cubicBezTo>
                <a:lnTo>
                  <a:pt x="13337" y="597"/>
                </a:lnTo>
                <a:cubicBezTo>
                  <a:pt x="12645" y="182"/>
                  <a:pt x="11799" y="182"/>
                  <a:pt x="11107" y="597"/>
                </a:cubicBezTo>
                <a:lnTo>
                  <a:pt x="5035" y="3953"/>
                </a:lnTo>
                <a:cubicBezTo>
                  <a:pt x="4958" y="3993"/>
                  <a:pt x="4881" y="3973"/>
                  <a:pt x="4843" y="3894"/>
                </a:cubicBezTo>
                <a:cubicBezTo>
                  <a:pt x="4804" y="3815"/>
                  <a:pt x="4823" y="3736"/>
                  <a:pt x="4900" y="3697"/>
                </a:cubicBezTo>
                <a:lnTo>
                  <a:pt x="10973" y="340"/>
                </a:lnTo>
                <a:cubicBezTo>
                  <a:pt x="11742" y="-114"/>
                  <a:pt x="12702" y="-114"/>
                  <a:pt x="13471" y="340"/>
                </a:cubicBezTo>
                <a:lnTo>
                  <a:pt x="20351" y="4427"/>
                </a:lnTo>
                <a:cubicBezTo>
                  <a:pt x="2112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20" y="16609"/>
                  <a:pt x="20351" y="17063"/>
                </a:cubicBezTo>
                <a:lnTo>
                  <a:pt x="13471" y="21150"/>
                </a:lnTo>
                <a:cubicBezTo>
                  <a:pt x="13087" y="21368"/>
                  <a:pt x="12645" y="21486"/>
                  <a:pt x="12203" y="21486"/>
                </a:cubicBezTo>
                <a:close/>
                <a:moveTo>
                  <a:pt x="1922" y="7843"/>
                </a:moveTo>
                <a:cubicBezTo>
                  <a:pt x="1922" y="7843"/>
                  <a:pt x="1922" y="7843"/>
                  <a:pt x="1922" y="7843"/>
                </a:cubicBezTo>
                <a:cubicBezTo>
                  <a:pt x="1922" y="7843"/>
                  <a:pt x="1922" y="7843"/>
                  <a:pt x="1922" y="7843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802FE108-5B03-466A-8E14-6B3AAC7F5E70}"/>
              </a:ext>
            </a:extLst>
          </p:cNvPr>
          <p:cNvSpPr/>
          <p:nvPr/>
        </p:nvSpPr>
        <p:spPr>
          <a:xfrm>
            <a:off x="4316589" y="2572898"/>
            <a:ext cx="2618809" cy="2197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86" extrusionOk="0">
                <a:moveTo>
                  <a:pt x="12611" y="21486"/>
                </a:moveTo>
                <a:cubicBezTo>
                  <a:pt x="12188" y="21486"/>
                  <a:pt x="11784" y="21368"/>
                  <a:pt x="11416" y="21150"/>
                </a:cubicBezTo>
                <a:lnTo>
                  <a:pt x="3989" y="16550"/>
                </a:lnTo>
                <a:cubicBezTo>
                  <a:pt x="3291" y="16550"/>
                  <a:pt x="2261" y="16333"/>
                  <a:pt x="1618" y="15898"/>
                </a:cubicBezTo>
                <a:cubicBezTo>
                  <a:pt x="1011" y="15484"/>
                  <a:pt x="570" y="14911"/>
                  <a:pt x="294" y="14200"/>
                </a:cubicBezTo>
                <a:cubicBezTo>
                  <a:pt x="129" y="13766"/>
                  <a:pt x="37" y="13292"/>
                  <a:pt x="0" y="12779"/>
                </a:cubicBezTo>
                <a:cubicBezTo>
                  <a:pt x="0" y="12562"/>
                  <a:pt x="110" y="12443"/>
                  <a:pt x="313" y="12443"/>
                </a:cubicBezTo>
                <a:lnTo>
                  <a:pt x="2408" y="12443"/>
                </a:lnTo>
                <a:cubicBezTo>
                  <a:pt x="2592" y="12443"/>
                  <a:pt x="2721" y="12562"/>
                  <a:pt x="2739" y="12759"/>
                </a:cubicBezTo>
                <a:cubicBezTo>
                  <a:pt x="2757" y="12996"/>
                  <a:pt x="2813" y="13233"/>
                  <a:pt x="2905" y="13470"/>
                </a:cubicBezTo>
                <a:cubicBezTo>
                  <a:pt x="2978" y="13648"/>
                  <a:pt x="3070" y="13786"/>
                  <a:pt x="3199" y="13885"/>
                </a:cubicBezTo>
                <a:cubicBezTo>
                  <a:pt x="3327" y="13983"/>
                  <a:pt x="3493" y="14023"/>
                  <a:pt x="3677" y="14023"/>
                </a:cubicBezTo>
                <a:cubicBezTo>
                  <a:pt x="4026" y="14023"/>
                  <a:pt x="4302" y="13845"/>
                  <a:pt x="4467" y="13509"/>
                </a:cubicBezTo>
                <a:cubicBezTo>
                  <a:pt x="4596" y="13272"/>
                  <a:pt x="4651" y="12957"/>
                  <a:pt x="4651" y="12542"/>
                </a:cubicBezTo>
                <a:cubicBezTo>
                  <a:pt x="4651" y="12147"/>
                  <a:pt x="4596" y="11811"/>
                  <a:pt x="4467" y="11515"/>
                </a:cubicBezTo>
                <a:cubicBezTo>
                  <a:pt x="4302" y="11180"/>
                  <a:pt x="4026" y="11022"/>
                  <a:pt x="3658" y="11022"/>
                </a:cubicBezTo>
                <a:cubicBezTo>
                  <a:pt x="3566" y="11022"/>
                  <a:pt x="3474" y="11061"/>
                  <a:pt x="3364" y="11120"/>
                </a:cubicBezTo>
                <a:cubicBezTo>
                  <a:pt x="3235" y="11199"/>
                  <a:pt x="3070" y="11318"/>
                  <a:pt x="2868" y="11456"/>
                </a:cubicBezTo>
                <a:cubicBezTo>
                  <a:pt x="2794" y="11515"/>
                  <a:pt x="2721" y="11535"/>
                  <a:pt x="2666" y="11535"/>
                </a:cubicBezTo>
                <a:cubicBezTo>
                  <a:pt x="2555" y="11535"/>
                  <a:pt x="2463" y="11476"/>
                  <a:pt x="2427" y="11377"/>
                </a:cubicBezTo>
                <a:lnTo>
                  <a:pt x="1397" y="9817"/>
                </a:lnTo>
                <a:cubicBezTo>
                  <a:pt x="1342" y="9738"/>
                  <a:pt x="1324" y="9659"/>
                  <a:pt x="1324" y="9600"/>
                </a:cubicBezTo>
                <a:cubicBezTo>
                  <a:pt x="1324" y="9482"/>
                  <a:pt x="1379" y="9403"/>
                  <a:pt x="1452" y="9343"/>
                </a:cubicBezTo>
                <a:lnTo>
                  <a:pt x="3474" y="7685"/>
                </a:lnTo>
                <a:lnTo>
                  <a:pt x="551" y="7685"/>
                </a:lnTo>
                <a:cubicBezTo>
                  <a:pt x="460" y="7685"/>
                  <a:pt x="386" y="7645"/>
                  <a:pt x="331" y="7586"/>
                </a:cubicBezTo>
                <a:cubicBezTo>
                  <a:pt x="276" y="7527"/>
                  <a:pt x="239" y="7448"/>
                  <a:pt x="239" y="7349"/>
                </a:cubicBezTo>
                <a:lnTo>
                  <a:pt x="239" y="5493"/>
                </a:lnTo>
                <a:cubicBezTo>
                  <a:pt x="239" y="5395"/>
                  <a:pt x="276" y="5316"/>
                  <a:pt x="331" y="5256"/>
                </a:cubicBezTo>
                <a:cubicBezTo>
                  <a:pt x="386" y="5197"/>
                  <a:pt x="460" y="5158"/>
                  <a:pt x="551" y="5158"/>
                </a:cubicBezTo>
                <a:lnTo>
                  <a:pt x="6894" y="5158"/>
                </a:lnTo>
                <a:cubicBezTo>
                  <a:pt x="6986" y="5158"/>
                  <a:pt x="7059" y="5197"/>
                  <a:pt x="7114" y="5256"/>
                </a:cubicBezTo>
                <a:cubicBezTo>
                  <a:pt x="7169" y="5316"/>
                  <a:pt x="7206" y="5395"/>
                  <a:pt x="7206" y="5493"/>
                </a:cubicBezTo>
                <a:lnTo>
                  <a:pt x="7206" y="7566"/>
                </a:lnTo>
                <a:cubicBezTo>
                  <a:pt x="7206" y="7705"/>
                  <a:pt x="7151" y="7823"/>
                  <a:pt x="7059" y="7922"/>
                </a:cubicBezTo>
                <a:lnTo>
                  <a:pt x="5294" y="9403"/>
                </a:lnTo>
                <a:cubicBezTo>
                  <a:pt x="5239" y="9462"/>
                  <a:pt x="5147" y="9442"/>
                  <a:pt x="5110" y="9383"/>
                </a:cubicBezTo>
                <a:cubicBezTo>
                  <a:pt x="5055" y="9324"/>
                  <a:pt x="5074" y="9225"/>
                  <a:pt x="5129" y="9185"/>
                </a:cubicBezTo>
                <a:lnTo>
                  <a:pt x="6894" y="7705"/>
                </a:lnTo>
                <a:cubicBezTo>
                  <a:pt x="6930" y="7665"/>
                  <a:pt x="6949" y="7645"/>
                  <a:pt x="6949" y="7586"/>
                </a:cubicBezTo>
                <a:lnTo>
                  <a:pt x="6949" y="5493"/>
                </a:lnTo>
                <a:cubicBezTo>
                  <a:pt x="6949" y="5474"/>
                  <a:pt x="6949" y="5474"/>
                  <a:pt x="6930" y="5474"/>
                </a:cubicBezTo>
                <a:cubicBezTo>
                  <a:pt x="6930" y="5474"/>
                  <a:pt x="6912" y="5454"/>
                  <a:pt x="6912" y="5454"/>
                </a:cubicBezTo>
                <a:lnTo>
                  <a:pt x="570" y="5454"/>
                </a:lnTo>
                <a:cubicBezTo>
                  <a:pt x="552" y="5454"/>
                  <a:pt x="552" y="5454"/>
                  <a:pt x="552" y="5474"/>
                </a:cubicBezTo>
                <a:cubicBezTo>
                  <a:pt x="552" y="5474"/>
                  <a:pt x="533" y="5493"/>
                  <a:pt x="533" y="5493"/>
                </a:cubicBezTo>
                <a:lnTo>
                  <a:pt x="533" y="7330"/>
                </a:lnTo>
                <a:cubicBezTo>
                  <a:pt x="533" y="7349"/>
                  <a:pt x="533" y="7349"/>
                  <a:pt x="552" y="7349"/>
                </a:cubicBezTo>
                <a:cubicBezTo>
                  <a:pt x="552" y="7349"/>
                  <a:pt x="570" y="7369"/>
                  <a:pt x="588" y="7369"/>
                </a:cubicBezTo>
                <a:lnTo>
                  <a:pt x="3769" y="7369"/>
                </a:lnTo>
                <a:cubicBezTo>
                  <a:pt x="3879" y="7369"/>
                  <a:pt x="3934" y="7448"/>
                  <a:pt x="3952" y="7507"/>
                </a:cubicBezTo>
                <a:cubicBezTo>
                  <a:pt x="3971" y="7586"/>
                  <a:pt x="3952" y="7645"/>
                  <a:pt x="3897" y="7705"/>
                </a:cubicBezTo>
                <a:cubicBezTo>
                  <a:pt x="3897" y="7705"/>
                  <a:pt x="3897" y="7705"/>
                  <a:pt x="3879" y="7724"/>
                </a:cubicBezTo>
                <a:lnTo>
                  <a:pt x="1636" y="9561"/>
                </a:lnTo>
                <a:cubicBezTo>
                  <a:pt x="1636" y="9561"/>
                  <a:pt x="1636" y="9561"/>
                  <a:pt x="1618" y="9561"/>
                </a:cubicBezTo>
                <a:lnTo>
                  <a:pt x="1618" y="9580"/>
                </a:lnTo>
                <a:cubicBezTo>
                  <a:pt x="1618" y="9580"/>
                  <a:pt x="1618" y="9600"/>
                  <a:pt x="1636" y="9640"/>
                </a:cubicBezTo>
                <a:lnTo>
                  <a:pt x="2666" y="11199"/>
                </a:lnTo>
                <a:cubicBezTo>
                  <a:pt x="2666" y="11199"/>
                  <a:pt x="2666" y="11219"/>
                  <a:pt x="2684" y="11219"/>
                </a:cubicBezTo>
                <a:cubicBezTo>
                  <a:pt x="2684" y="11219"/>
                  <a:pt x="2684" y="11239"/>
                  <a:pt x="2684" y="11239"/>
                </a:cubicBezTo>
                <a:cubicBezTo>
                  <a:pt x="2684" y="11239"/>
                  <a:pt x="2702" y="11239"/>
                  <a:pt x="2739" y="11219"/>
                </a:cubicBezTo>
                <a:cubicBezTo>
                  <a:pt x="2941" y="11061"/>
                  <a:pt x="3107" y="10943"/>
                  <a:pt x="3254" y="10864"/>
                </a:cubicBezTo>
                <a:cubicBezTo>
                  <a:pt x="3401" y="10765"/>
                  <a:pt x="3548" y="10725"/>
                  <a:pt x="3677" y="10725"/>
                </a:cubicBezTo>
                <a:cubicBezTo>
                  <a:pt x="4136" y="10725"/>
                  <a:pt x="4504" y="10943"/>
                  <a:pt x="4724" y="11377"/>
                </a:cubicBezTo>
                <a:cubicBezTo>
                  <a:pt x="4871" y="11713"/>
                  <a:pt x="4945" y="12108"/>
                  <a:pt x="4945" y="12542"/>
                </a:cubicBezTo>
                <a:cubicBezTo>
                  <a:pt x="4945" y="12996"/>
                  <a:pt x="4871" y="13371"/>
                  <a:pt x="4724" y="13648"/>
                </a:cubicBezTo>
                <a:cubicBezTo>
                  <a:pt x="4504" y="14082"/>
                  <a:pt x="4155" y="14319"/>
                  <a:pt x="3695" y="14319"/>
                </a:cubicBezTo>
                <a:cubicBezTo>
                  <a:pt x="3456" y="14319"/>
                  <a:pt x="3235" y="14260"/>
                  <a:pt x="3070" y="14121"/>
                </a:cubicBezTo>
                <a:cubicBezTo>
                  <a:pt x="2886" y="14003"/>
                  <a:pt x="2757" y="13806"/>
                  <a:pt x="2666" y="13569"/>
                </a:cubicBezTo>
                <a:cubicBezTo>
                  <a:pt x="2574" y="13312"/>
                  <a:pt x="2500" y="13055"/>
                  <a:pt x="2482" y="12779"/>
                </a:cubicBezTo>
                <a:cubicBezTo>
                  <a:pt x="2482" y="12739"/>
                  <a:pt x="2482" y="12720"/>
                  <a:pt x="2427" y="12720"/>
                </a:cubicBezTo>
                <a:lnTo>
                  <a:pt x="331" y="12720"/>
                </a:lnTo>
                <a:cubicBezTo>
                  <a:pt x="313" y="12720"/>
                  <a:pt x="294" y="12720"/>
                  <a:pt x="294" y="12720"/>
                </a:cubicBezTo>
                <a:cubicBezTo>
                  <a:pt x="294" y="12720"/>
                  <a:pt x="294" y="12720"/>
                  <a:pt x="294" y="12720"/>
                </a:cubicBezTo>
                <a:cubicBezTo>
                  <a:pt x="294" y="12720"/>
                  <a:pt x="294" y="12739"/>
                  <a:pt x="294" y="12759"/>
                </a:cubicBezTo>
                <a:cubicBezTo>
                  <a:pt x="331" y="13233"/>
                  <a:pt x="404" y="13687"/>
                  <a:pt x="570" y="14082"/>
                </a:cubicBezTo>
                <a:cubicBezTo>
                  <a:pt x="827" y="14734"/>
                  <a:pt x="1232" y="15267"/>
                  <a:pt x="1783" y="15642"/>
                </a:cubicBezTo>
                <a:cubicBezTo>
                  <a:pt x="2371" y="16037"/>
                  <a:pt x="3364" y="16254"/>
                  <a:pt x="4044" y="16254"/>
                </a:cubicBezTo>
                <a:cubicBezTo>
                  <a:pt x="4063" y="16254"/>
                  <a:pt x="4099" y="16254"/>
                  <a:pt x="4118" y="16274"/>
                </a:cubicBezTo>
                <a:lnTo>
                  <a:pt x="11563" y="20894"/>
                </a:lnTo>
                <a:cubicBezTo>
                  <a:pt x="12225" y="21308"/>
                  <a:pt x="13034" y="21308"/>
                  <a:pt x="13695" y="20894"/>
                </a:cubicBezTo>
                <a:lnTo>
                  <a:pt x="20276" y="16807"/>
                </a:lnTo>
                <a:cubicBezTo>
                  <a:pt x="20938" y="16392"/>
                  <a:pt x="21343" y="15642"/>
                  <a:pt x="21343" y="14832"/>
                </a:cubicBezTo>
                <a:lnTo>
                  <a:pt x="21343" y="6658"/>
                </a:lnTo>
                <a:cubicBezTo>
                  <a:pt x="21343" y="5849"/>
                  <a:pt x="20938" y="5079"/>
                  <a:pt x="20276" y="4684"/>
                </a:cubicBezTo>
                <a:lnTo>
                  <a:pt x="13695" y="597"/>
                </a:lnTo>
                <a:cubicBezTo>
                  <a:pt x="13034" y="182"/>
                  <a:pt x="12225" y="182"/>
                  <a:pt x="11563" y="597"/>
                </a:cubicBezTo>
                <a:lnTo>
                  <a:pt x="5846" y="3953"/>
                </a:lnTo>
                <a:cubicBezTo>
                  <a:pt x="5772" y="3993"/>
                  <a:pt x="5699" y="3973"/>
                  <a:pt x="5662" y="3894"/>
                </a:cubicBezTo>
                <a:cubicBezTo>
                  <a:pt x="5625" y="3815"/>
                  <a:pt x="5644" y="3736"/>
                  <a:pt x="5717" y="3697"/>
                </a:cubicBezTo>
                <a:lnTo>
                  <a:pt x="11434" y="340"/>
                </a:lnTo>
                <a:cubicBezTo>
                  <a:pt x="12170" y="-114"/>
                  <a:pt x="13089" y="-114"/>
                  <a:pt x="13824" y="340"/>
                </a:cubicBezTo>
                <a:lnTo>
                  <a:pt x="20405" y="4427"/>
                </a:lnTo>
                <a:cubicBezTo>
                  <a:pt x="21140" y="4881"/>
                  <a:pt x="21600" y="5750"/>
                  <a:pt x="21600" y="6658"/>
                </a:cubicBezTo>
                <a:lnTo>
                  <a:pt x="21600" y="14832"/>
                </a:lnTo>
                <a:cubicBezTo>
                  <a:pt x="21600" y="15740"/>
                  <a:pt x="21140" y="16609"/>
                  <a:pt x="20405" y="17063"/>
                </a:cubicBezTo>
                <a:lnTo>
                  <a:pt x="13806" y="21150"/>
                </a:lnTo>
                <a:cubicBezTo>
                  <a:pt x="13438" y="21368"/>
                  <a:pt x="13015" y="21486"/>
                  <a:pt x="12611" y="21486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7D531-FA5E-4FBE-9F4F-45405786CF60}"/>
              </a:ext>
            </a:extLst>
          </p:cNvPr>
          <p:cNvSpPr txBox="1"/>
          <p:nvPr/>
        </p:nvSpPr>
        <p:spPr>
          <a:xfrm>
            <a:off x="3640663" y="1100736"/>
            <a:ext cx="1785132" cy="1569660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ด้านนโยบาย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สาธารณะ</a:t>
            </a:r>
            <a:endParaRPr lang="en-US" sz="3200" b="1" noProof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EC90E3-2A90-4A6C-9703-A32980A5EC45}"/>
              </a:ext>
            </a:extLst>
          </p:cNvPr>
          <p:cNvSpPr txBox="1"/>
          <p:nvPr/>
        </p:nvSpPr>
        <p:spPr>
          <a:xfrm>
            <a:off x="6614003" y="1815315"/>
            <a:ext cx="1565573" cy="584775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/>
          <a:p>
            <a:pPr algn="ctr"/>
            <a:r>
              <a:rPr lang="th-TH" sz="3200" b="1" noProof="1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ด้านพาณิชย์</a:t>
            </a:r>
            <a:endParaRPr lang="en-US" sz="3200" b="1" noProof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A24C88D-66FB-B846-B0A9-7C7292CDEDD0}"/>
              </a:ext>
            </a:extLst>
          </p:cNvPr>
          <p:cNvSpPr/>
          <p:nvPr/>
        </p:nvSpPr>
        <p:spPr>
          <a:xfrm>
            <a:off x="4652" y="746386"/>
            <a:ext cx="2922026" cy="4093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การนำความรู้จากงานวิจัยไปใช้ในกระบวนการ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กำหนดนโยบาย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อาจเป็นนโยบายระดับ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ภูมิภาค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จังหวัด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</a:t>
            </a:r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รวมทั้งการนำ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องค์ความรู้ไปสังเคราะห์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นโยบาย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en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ทางเลือกนโยบาย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แล้วนำนโยบายนั้นไปสู่การใช้ประโยชน์ในวงกว้าง</a:t>
            </a:r>
            <a:b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เพื่อประโยชน์ของสังคมและประชาชนโดยทั่วไ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เพื่อเพิ่มคุณภาพชีวิตของประชาชนสร้างสังคมคุณภาพและส่งเสริมคุณภาพสิ่งแวดล้อม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DB708A-0DEB-8B49-901E-5AE8AE70BCBB}"/>
              </a:ext>
            </a:extLst>
          </p:cNvPr>
          <p:cNvSpPr/>
          <p:nvPr/>
        </p:nvSpPr>
        <p:spPr>
          <a:xfrm>
            <a:off x="8378229" y="691689"/>
            <a:ext cx="3588090" cy="280076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เป็นผลงานวิจัยที่เน้น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สร้างนวัตกรรม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เทคโนโลยี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ผลิตภัณฑ์ใหม่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การพัฒนาจากสิ่งที่ที่มีอยู่เดิม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โดยเป็นการ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นำไปใช้ประโยชน์เชิงพาณิชย์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ลดการนำเข้าเทคโนโลยีจากต่างประเทศ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นำไปสู่การพัฒนารูปแบบธุรกิจใหม่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โดยมีเป้าหมาย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สร้างมูลค</a:t>
            </a:r>
            <a:r>
              <a:rPr lang="th-TH" sz="2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าเพิ่ม</a:t>
            </a: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en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เพิ่มประสิทธิภาพในกระบวนการผลิตและบริการ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1A726-8C25-6B49-9DAF-BF8A76BA923C}"/>
              </a:ext>
            </a:extLst>
          </p:cNvPr>
          <p:cNvSpPr/>
          <p:nvPr/>
        </p:nvSpPr>
        <p:spPr>
          <a:xfrm>
            <a:off x="6935398" y="3713397"/>
            <a:ext cx="4954950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องค์ความรู้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การเสริมพลัง</a:t>
            </a:r>
            <a:r>
              <a:rPr lang="th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</a:t>
            </a:r>
            <a:r>
              <a:rPr lang="en-TH" sz="2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ที่เกิดจากการวิจัย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และพัฒนาชุมชนท้องถิ่น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ไปใช้ให้เกิดประโยชน์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การขยายต่อชุมชนท้องถิ่นหรือรวมถึงสังคมอื่น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7D7820-32A4-B042-9AC4-8F99BF3A5226}"/>
              </a:ext>
            </a:extLst>
          </p:cNvPr>
          <p:cNvSpPr/>
          <p:nvPr/>
        </p:nvSpPr>
        <p:spPr>
          <a:xfrm>
            <a:off x="5316853" y="2932867"/>
            <a:ext cx="129715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ด้านสังคม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B37412-9833-4F42-9EBE-7A5906024672}"/>
              </a:ext>
            </a:extLst>
          </p:cNvPr>
          <p:cNvSpPr/>
          <p:nvPr/>
        </p:nvSpPr>
        <p:spPr>
          <a:xfrm>
            <a:off x="-2" y="5572740"/>
            <a:ext cx="777240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การตีพิมพ์ทางวิชาการคือการนำองค์ความรู้จากผลงานวิจัยที่ตีพิมพ์ในรูปแบบต่างๆ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การตีพิมพ์ในว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า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รสารระดับนานาชาติ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ระดับชาติ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ตำรา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บทเรียน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ไปเป็นประโยชน์ด้านวิชาการเรียนรู้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การเรียนการสอนในวงนักวิชาการและผู้สนใจด้านวิชาการ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3) 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การนำผลงานวิจัยไปต่อยอด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FE116F-BE87-7744-B3C1-3ECAD75CD0CA}"/>
              </a:ext>
            </a:extLst>
          </p:cNvPr>
          <p:cNvSpPr/>
          <p:nvPr/>
        </p:nvSpPr>
        <p:spPr>
          <a:xfrm>
            <a:off x="7772398" y="5564425"/>
            <a:ext cx="44196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สื่อสาธารณะ 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ความรู้จากผลงานวิจัยที่ได้ต่อสาธารณะผ่านทางหนังสือพิมพ์วรสารโทรทัศน์วิทยุคู่มือแผ่นพับการฝึกอบรมและสื่อสังคมออนไลน์ต่างๆเป็นต้น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7E307F-3BA3-A646-AD99-55C5DFA30702}"/>
              </a:ext>
            </a:extLst>
          </p:cNvPr>
          <p:cNvSpPr/>
          <p:nvPr/>
        </p:nvSpPr>
        <p:spPr>
          <a:xfrm>
            <a:off x="7188201" y="93246"/>
            <a:ext cx="4957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16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(อ้างอิงจากเอกสาร</a:t>
            </a:r>
            <a:r>
              <a:rPr lang="th-TH" sz="1600" dirty="0">
                <a:solidFill>
                  <a:schemeClr val="accent6">
                    <a:lumMod val="20000"/>
                    <a:lumOff val="80000"/>
                  </a:schemeClr>
                </a:solidFill>
                <a:latin typeface="Cordia New" panose="020B0304020202020204" pitchFamily="34" charset="-34"/>
              </a:rPr>
              <a:t>สรุปภาพรวมผลการดำเนินงานที่มีการสร้างผลผลิต ผลลัพธ์/ผลกระทบ เมื่อเทียบกับแผนที่ตั้งไว้ของแผนงาน)</a:t>
            </a:r>
            <a:endParaRPr lang="en-TH" sz="16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A2AEB-FD9F-E544-80B9-98A142120E35}"/>
              </a:ext>
            </a:extLst>
          </p:cNvPr>
          <p:cNvSpPr/>
          <p:nvPr/>
        </p:nvSpPr>
        <p:spPr>
          <a:xfrm>
            <a:off x="-26608" y="4913889"/>
            <a:ext cx="12203944" cy="5847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</a:t>
            </a:r>
            <a:r>
              <a:rPr lang="th-TH" sz="3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โครงการที่ได้เผยแพร่ความรู้ต่อวงการวิชาการและสาธารณะ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E93DD5-32AA-CD49-8AAD-78DABA373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8" t="64075" r="73631" b="25249"/>
          <a:stretch/>
        </p:blipFill>
        <p:spPr>
          <a:xfrm>
            <a:off x="7062673" y="3186152"/>
            <a:ext cx="1097301" cy="53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80EC5CA-FC1A-1B41-89B2-8EF9359E14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20" t="42505" r="75172" b="41509"/>
          <a:stretch/>
        </p:blipFill>
        <p:spPr>
          <a:xfrm>
            <a:off x="6776797" y="939597"/>
            <a:ext cx="943231" cy="897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5888835-FD1F-9D4A-BEF8-709C145A8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81" t="3430" r="76255" b="81950"/>
          <a:stretch/>
        </p:blipFill>
        <p:spPr>
          <a:xfrm>
            <a:off x="2997903" y="2932867"/>
            <a:ext cx="1065023" cy="1176686"/>
          </a:xfrm>
          <a:prstGeom prst="rect">
            <a:avLst/>
          </a:prstGeom>
        </p:spPr>
      </p:pic>
      <p:sp>
        <p:nvSpPr>
          <p:cNvPr id="22" name="Slide Number Placeholder 26">
            <a:extLst>
              <a:ext uri="{FF2B5EF4-FFF2-40B4-BE49-F238E27FC236}">
                <a16:creationId xmlns:a16="http://schemas.microsoft.com/office/drawing/2014/main" id="{280D9C6C-9A7F-45B1-B557-1DA6B437F52E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47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F2B801-8BCD-4A47-9B0F-979BC0019F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38" t="15000" r="9453" b="46652"/>
          <a:stretch/>
        </p:blipFill>
        <p:spPr>
          <a:xfrm>
            <a:off x="200297" y="1529594"/>
            <a:ext cx="11791405" cy="3097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6" y="512446"/>
            <a:ext cx="11791405" cy="61894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2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สรุปภาพรวมผลการดำเนินงานที่มีการสร้างผลผลิต ผลลัพธ์/ผลกระทบ เมื่อเทียบกับแผนที่ตั้งไว้ของแผนงาน </a:t>
            </a:r>
            <a:b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(หลังสิ้นสุดบันทึกข้อตกลงหรือสิ้นสุดปีงบประมาณ โดยรายงานต่อเนื่องทุกปี เป็นระยะเวลา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944B1154-FFDE-4E7E-B3E7-A846E666DD94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916225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297" y="455891"/>
            <a:ext cx="11791405" cy="932178"/>
          </a:xfrm>
        </p:spPr>
        <p:txBody>
          <a:bodyPr>
            <a:norm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 / โครงการ ที่สร้างผลกระทบด้านต่างๆ และระบุ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Return of Investment : ROI / Social Return of Investment : SROI (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อย่างน้อย 3 โครงการ) </a:t>
            </a:r>
            <a:b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(หลังสิ้นสุดบันทึกข้อตกลงหรือสิ้นสุดปีงบประมาณ โดยรายงานต่อเนื่องทุกปี เป็นระยะเวลา 5 ปี)</a:t>
            </a:r>
            <a:endParaRPr lang="en-US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D2EAF8B-D674-4CB5-82D6-E6D82B99D25B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35A2ED-1B9B-4A8B-88D6-3C628D4BE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78" t="23056" r="10469" b="39028"/>
          <a:stretch/>
        </p:blipFill>
        <p:spPr>
          <a:xfrm>
            <a:off x="34435" y="1797232"/>
            <a:ext cx="12157565" cy="32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0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88720E-DF15-7F4E-9334-D26145ACC1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9" t="3493" r="3582" b="3294"/>
          <a:stretch/>
        </p:blipFill>
        <p:spPr>
          <a:xfrm>
            <a:off x="704849" y="1728155"/>
            <a:ext cx="4406901" cy="34016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9938AE-5C26-D448-AE54-CF59120A08E6}"/>
              </a:ext>
            </a:extLst>
          </p:cNvPr>
          <p:cNvSpPr/>
          <p:nvPr/>
        </p:nvSpPr>
        <p:spPr>
          <a:xfrm>
            <a:off x="346584" y="5277120"/>
            <a:ext cx="56690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Return on Investment</a:t>
            </a:r>
            <a:r>
              <a:rPr lang="en-GB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</a:t>
            </a:r>
            <a:r>
              <a:rPr lang="en-GB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ROI</a:t>
            </a:r>
            <a:r>
              <a:rPr lang="en-GB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 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การวัดผลตอบแทนจากการลงทุน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  </a:t>
            </a:r>
          </a:p>
          <a:p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การลงทุนอะไรไปสักอย่าง เราต้องการทราบหรือประเมินได้ว่าการลงทุนนั้นคุ้มค่าหรือไม่ จึงมีการวัดผลตอบแทนนั่นเอง โดยการลงทุนทุกประเภทที่ใช้เงินทุนสามารถวัดค่า </a:t>
            </a:r>
            <a:r>
              <a:rPr lang="en-GB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ROI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endParaRPr lang="th-TH" sz="2400" b="0" i="0" u="none" strike="noStrike" dirty="0">
              <a:solidFill>
                <a:srgbClr val="41484D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995186-0A83-F043-BDD0-A97033A49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1"/>
          <a:stretch/>
        </p:blipFill>
        <p:spPr>
          <a:xfrm>
            <a:off x="6587156" y="53373"/>
            <a:ext cx="5316415" cy="358795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EE06CA5-11A3-754D-899A-BA1A52483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816600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TH" sz="72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ROI  &amp;  SROI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243079-0F13-BE49-87B7-B65F85D659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01" y="3749612"/>
            <a:ext cx="5399970" cy="3055015"/>
          </a:xfrm>
          <a:prstGeom prst="rect">
            <a:avLst/>
          </a:prstGeom>
        </p:spPr>
      </p:pic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AC176794-8776-42C7-9D10-3F2BF73ABC5F}"/>
              </a:ext>
            </a:extLst>
          </p:cNvPr>
          <p:cNvSpPr txBox="1">
            <a:spLocks/>
          </p:cNvSpPr>
          <p:nvPr/>
        </p:nvSpPr>
        <p:spPr>
          <a:xfrm>
            <a:off x="935034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5299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CFE586-3BA5-7740-A882-8CFD4C6ABAC9}"/>
              </a:ext>
            </a:extLst>
          </p:cNvPr>
          <p:cNvSpPr/>
          <p:nvPr/>
        </p:nvSpPr>
        <p:spPr>
          <a:xfrm>
            <a:off x="7159346" y="1348411"/>
            <a:ext cx="442460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การพัฒนาพื้นที่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นาเกลือเพื่อสร้างคุณค่าทางเศรษฐกิจคู่คุณค่าทางสังคม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7B6864-9AE1-3E41-ADBC-00EA7DB0C3FF}"/>
              </a:ext>
            </a:extLst>
          </p:cNvPr>
          <p:cNvSpPr/>
          <p:nvPr/>
        </p:nvSpPr>
        <p:spPr>
          <a:xfrm>
            <a:off x="3811578" y="1375349"/>
            <a:ext cx="2345514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นวัตวิถีต้นแบบการจัดการท่องเที่ยว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691E68-CC12-AC4E-9516-93D7720CB2F0}"/>
              </a:ext>
            </a:extLst>
          </p:cNvPr>
          <p:cNvSpPr/>
          <p:nvPr/>
        </p:nvSpPr>
        <p:spPr>
          <a:xfrm>
            <a:off x="10683253" y="2441391"/>
            <a:ext cx="129715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อัตลักษณ์วิถีชุมชน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C6371B-258F-D948-9D54-6F0938D693B7}"/>
              </a:ext>
            </a:extLst>
          </p:cNvPr>
          <p:cNvSpPr/>
          <p:nvPr/>
        </p:nvSpPr>
        <p:spPr>
          <a:xfrm>
            <a:off x="7117593" y="485979"/>
            <a:ext cx="2307042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ยกระดับการดำเนินงานธุรกิจOTOP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059EEB2-ABEE-BA4E-AB60-3F4DBCF3DE0F}"/>
              </a:ext>
            </a:extLst>
          </p:cNvPr>
          <p:cNvSpPr/>
          <p:nvPr/>
        </p:nvSpPr>
        <p:spPr>
          <a:xfrm>
            <a:off x="2216978" y="148945"/>
            <a:ext cx="1051891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สังคมรากหญ้า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0D9F54-B70B-6C48-A0B3-91E54536E64F}"/>
              </a:ext>
            </a:extLst>
          </p:cNvPr>
          <p:cNvSpPr/>
          <p:nvPr/>
        </p:nvSpPr>
        <p:spPr>
          <a:xfrm>
            <a:off x="4514731" y="6032031"/>
            <a:ext cx="135325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เศรษฐกิจภูมิปัญญา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ED53F3-CD06-214E-A456-B448BAD2E714}"/>
              </a:ext>
            </a:extLst>
          </p:cNvPr>
          <p:cNvSpPr/>
          <p:nvPr/>
        </p:nvSpPr>
        <p:spPr>
          <a:xfrm>
            <a:off x="164895" y="1600793"/>
            <a:ext cx="296427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ประชารัฐกับการสร้างมูลราคาเพิ่มสินค้าเกษตร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6375DE-4CBB-A341-89BB-0E63AA39B130}"/>
              </a:ext>
            </a:extLst>
          </p:cNvPr>
          <p:cNvSpPr/>
          <p:nvPr/>
        </p:nvSpPr>
        <p:spPr>
          <a:xfrm>
            <a:off x="387631" y="333611"/>
            <a:ext cx="11095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วิสาหกิจชุมชน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479D0AD-DCDC-104D-9E2B-BE9962FCEC4F}"/>
              </a:ext>
            </a:extLst>
          </p:cNvPr>
          <p:cNvSpPr/>
          <p:nvPr/>
        </p:nvSpPr>
        <p:spPr>
          <a:xfrm>
            <a:off x="4514732" y="298396"/>
            <a:ext cx="2392468" cy="369332"/>
          </a:xfrm>
          <a:prstGeom prst="rect">
            <a:avLst/>
          </a:prstGeom>
          <a:solidFill>
            <a:srgbClr val="ECCFEC"/>
          </a:solidFill>
        </p:spPr>
        <p:txBody>
          <a:bodyPr wrap="square">
            <a:spAutoFit/>
          </a:bodyPr>
          <a:lstStyle/>
          <a:p>
            <a:pPr algn="ctr"/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การพัฒนาสุขภาพวะผู้สูง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F94419-A299-3E48-BFBF-899FF53707BF}"/>
              </a:ext>
            </a:extLst>
          </p:cNvPr>
          <p:cNvSpPr/>
          <p:nvPr/>
        </p:nvSpPr>
        <p:spPr>
          <a:xfrm>
            <a:off x="9640794" y="419802"/>
            <a:ext cx="1943161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การยกระดับผลิตภัณฑ์ผ้า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ไหม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BAE64E-C257-464C-868E-006E498EF979}"/>
              </a:ext>
            </a:extLst>
          </p:cNvPr>
          <p:cNvSpPr/>
          <p:nvPr/>
        </p:nvSpPr>
        <p:spPr>
          <a:xfrm>
            <a:off x="9314101" y="3098767"/>
            <a:ext cx="152638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นวัตกรรมน้ำตาลโตนด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B58AE8-1F92-CB4F-9AC7-4FE9CBFBF375}"/>
              </a:ext>
            </a:extLst>
          </p:cNvPr>
          <p:cNvSpPr/>
          <p:nvPr/>
        </p:nvSpPr>
        <p:spPr>
          <a:xfrm>
            <a:off x="7524071" y="5924652"/>
            <a:ext cx="3863558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เสน่ห์วิถีไทยเฉพาะถิ่นบูรณาการสร้างมูล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ค่านวัตกรรมต้นแบบ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4FBEEF-08DF-4245-A8B4-FB5BBD272F9E}"/>
              </a:ext>
            </a:extLst>
          </p:cNvPr>
          <p:cNvSpPr/>
          <p:nvPr/>
        </p:nvSpPr>
        <p:spPr>
          <a:xfrm>
            <a:off x="1497230" y="3143230"/>
            <a:ext cx="17716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ผลิตภัณฑ์นวัตกรรมOTOP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77A043-38B8-384E-9166-9BEA1C704F59}"/>
              </a:ext>
            </a:extLst>
          </p:cNvPr>
          <p:cNvSpPr/>
          <p:nvPr/>
        </p:nvSpPr>
        <p:spPr>
          <a:xfrm>
            <a:off x="1953857" y="802614"/>
            <a:ext cx="311816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สื่อสังคมออนไลน์ป้องกันสร้างเสริมสุขภาพผู้สูงวัย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9667CF-ACDE-FA4A-A9C1-E37F1A918E77}"/>
              </a:ext>
            </a:extLst>
          </p:cNvPr>
          <p:cNvSpPr/>
          <p:nvPr/>
        </p:nvSpPr>
        <p:spPr>
          <a:xfrm>
            <a:off x="343373" y="4772249"/>
            <a:ext cx="25202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นวัตกรรมลดต้นทุนการทำนาผักตบชวา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707B243-7AD4-E340-8AA0-41610E1BD84C}"/>
              </a:ext>
            </a:extLst>
          </p:cNvPr>
          <p:cNvSpPr/>
          <p:nvPr/>
        </p:nvSpPr>
        <p:spPr>
          <a:xfrm>
            <a:off x="8018714" y="2508977"/>
            <a:ext cx="1826141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การพัฒนาระบบสารสนเทศ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31D4BF-23F4-7845-BE3A-774DD69141FF}"/>
              </a:ext>
            </a:extLst>
          </p:cNvPr>
          <p:cNvSpPr/>
          <p:nvPr/>
        </p:nvSpPr>
        <p:spPr>
          <a:xfrm>
            <a:off x="795528" y="4006861"/>
            <a:ext cx="307007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ผลกระทบของการใช้ฮอร์โมนทางเพศต่อปลานิล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055763-B960-CE41-A8F1-47D8D5F4663F}"/>
              </a:ext>
            </a:extLst>
          </p:cNvPr>
          <p:cNvSpPr/>
          <p:nvPr/>
        </p:nvSpPr>
        <p:spPr>
          <a:xfrm>
            <a:off x="1060069" y="6055386"/>
            <a:ext cx="2927404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การพัฒนาศักยภาพชุมชนและสมาชิกในชุมชน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7D77C10-118B-6F45-A478-92196ACE9D0B}"/>
              </a:ext>
            </a:extLst>
          </p:cNvPr>
          <p:cNvSpPr/>
          <p:nvPr/>
        </p:nvSpPr>
        <p:spPr>
          <a:xfrm>
            <a:off x="8603828" y="4560663"/>
            <a:ext cx="324479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การยกระดับและเพิ่มขีดความสามารถในการแข่ง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ขั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674D4C4-5C9A-3D4B-B2F6-F96CC8EF0F1B}"/>
              </a:ext>
            </a:extLst>
          </p:cNvPr>
          <p:cNvSpPr/>
          <p:nvPr/>
        </p:nvSpPr>
        <p:spPr>
          <a:xfrm>
            <a:off x="418822" y="2382282"/>
            <a:ext cx="3446777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วัตกรรมการสร้างส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รรค์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มรดกภูมิปัญญาทางวัฒนธรรม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A03190-2DA1-CF49-8CEF-481782A86C02}"/>
              </a:ext>
            </a:extLst>
          </p:cNvPr>
          <p:cNvSpPr/>
          <p:nvPr/>
        </p:nvSpPr>
        <p:spPr>
          <a:xfrm>
            <a:off x="8220074" y="3765048"/>
            <a:ext cx="3092513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นวัตกรรมการแป</a:t>
            </a:r>
            <a:r>
              <a:rPr lang="th-TH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รูปอาหารพื้นถิ่นสู่สำรับชาววัง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3D2248-A310-D94F-A9AC-E775558E6323}"/>
              </a:ext>
            </a:extLst>
          </p:cNvPr>
          <p:cNvSpPr/>
          <p:nvPr/>
        </p:nvSpPr>
        <p:spPr>
          <a:xfrm>
            <a:off x="3018168" y="5342940"/>
            <a:ext cx="299312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การบริหารจัดการน้ำและผลผลิตทางการเกษตร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EC014CB-6CC8-774A-BA2D-6CE3D5353680}"/>
              </a:ext>
            </a:extLst>
          </p:cNvPr>
          <p:cNvSpPr/>
          <p:nvPr/>
        </p:nvSpPr>
        <p:spPr>
          <a:xfrm>
            <a:off x="4435078" y="2073864"/>
            <a:ext cx="3215517" cy="255454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84DC"/>
                </a:solidFill>
                <a:cs typeface="AL BAYAN PLAIN" pitchFamily="2" charset="-78"/>
              </a:rPr>
              <a:t>SSRU</a:t>
            </a:r>
            <a:endParaRPr lang="th-TH" sz="8000" b="1" dirty="0">
              <a:solidFill>
                <a:srgbClr val="FF84DC"/>
              </a:solidFill>
              <a:cs typeface="AL BAYAN PLAIN" pitchFamily="2" charset="-78"/>
            </a:endParaRPr>
          </a:p>
          <a:p>
            <a:pPr algn="ctr"/>
            <a:r>
              <a:rPr lang="th-TH" sz="4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 2563 </a:t>
            </a:r>
            <a:endParaRPr lang="en-US" sz="4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4000" b="1" dirty="0">
                <a:solidFill>
                  <a:srgbClr val="FF84D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4000" b="1" dirty="0">
                <a:solidFill>
                  <a:srgbClr val="FF84D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แผนงาน</a:t>
            </a:r>
            <a:endParaRPr lang="th-TH" sz="4000" b="1" dirty="0">
              <a:solidFill>
                <a:srgbClr val="FF84DC"/>
              </a:solidFill>
              <a:cs typeface="TH SarabunPSK" panose="020B0500040200020003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58ACF6-C4F8-B248-B973-1939EFA07083}"/>
              </a:ext>
            </a:extLst>
          </p:cNvPr>
          <p:cNvSpPr/>
          <p:nvPr/>
        </p:nvSpPr>
        <p:spPr>
          <a:xfrm>
            <a:off x="6640772" y="5140258"/>
            <a:ext cx="2291012" cy="369332"/>
          </a:xfrm>
          <a:prstGeom prst="rect">
            <a:avLst/>
          </a:prstGeom>
          <a:solidFill>
            <a:srgbClr val="ECCFEC"/>
          </a:solidFill>
        </p:spPr>
        <p:txBody>
          <a:bodyPr wrap="none">
            <a:spAutoFit/>
          </a:bodyPr>
          <a:lstStyle/>
          <a:p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การเพิ่มมูล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</a:t>
            </a:r>
            <a:r>
              <a:rPr lang="en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ภูมิปัญญาสร้างสรรค์ </a:t>
            </a:r>
            <a:endParaRPr lang="en-TH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64FAE18-163A-48BC-9F48-32D374B530BD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29078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generated with high confidence">
            <a:extLst>
              <a:ext uri="{FF2B5EF4-FFF2-40B4-BE49-F238E27FC236}">
                <a16:creationId xmlns:a16="http://schemas.microsoft.com/office/drawing/2014/main" id="{9C81A611-D86B-4CD1-BD3C-B1EAA9523B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4452"/>
            <a:ext cx="9144000" cy="6489096"/>
          </a:xfrm>
        </p:spPr>
      </p:pic>
      <p:sp>
        <p:nvSpPr>
          <p:cNvPr id="3" name="Slide Number Placeholder 26">
            <a:extLst>
              <a:ext uri="{FF2B5EF4-FFF2-40B4-BE49-F238E27FC236}">
                <a16:creationId xmlns:a16="http://schemas.microsoft.com/office/drawing/2014/main" id="{DCDEF86F-A67E-43AC-A474-487A8A87B1DF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088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DF950-93F5-DD47-8394-3843975D5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9744" y="2187574"/>
            <a:ext cx="7761514" cy="4351338"/>
          </a:xfrm>
        </p:spPr>
        <p:txBody>
          <a:bodyPr>
            <a:normAutofit/>
          </a:bodyPr>
          <a:lstStyle/>
          <a:p>
            <a:pPr lvl="0" algn="r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การเปลี่ยนแปลงของระบบ</a:t>
            </a:r>
          </a:p>
          <a:p>
            <a:pPr lvl="0" algn="r">
              <a:buNone/>
            </a:pPr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วิทยาศาสตร์ วิจัย และนวัตกรรมของประเทศ</a:t>
            </a:r>
            <a:endParaRPr lang="en-US" sz="4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endParaRPr lang="en-TH" sz="4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09156A-D80A-2C42-8596-A21AB02C5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73ED8-00F2-4953-B694-FA65DDEAA952}" type="slidenum">
              <a:rPr lang="en-US" smtClean="0"/>
              <a:t>3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2A5D23-3C6F-134C-B57F-E7D5266DEECD}"/>
              </a:ext>
            </a:extLst>
          </p:cNvPr>
          <p:cNvSpPr/>
          <p:nvPr/>
        </p:nvSpPr>
        <p:spPr>
          <a:xfrm>
            <a:off x="337456" y="1404078"/>
            <a:ext cx="3592288" cy="3516265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2">
            <a:schemeClr val="accent5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004394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bkk10-1.fna.fbcdn.net/v/t1.15752-9/30741333_1673160836114106_919551626195238912_n.jpg?_nc_cat=0&amp;_nc_eui2=v1%3AAeHmyHx5vNaAnnydzlzqS5uwVu8tQuGQIEUoxSgF5oDmtSS_gnZLQlZtf8qKzDwm3dNlOmwMziYtfPuzuZpn5fvIyK0HvGCmK6o-hzyP061Yjw&amp;oh=8822a42d92ffdf452dad6c779cafd9da&amp;oe=5B6E69ED">
            <a:extLst>
              <a:ext uri="{FF2B5EF4-FFF2-40B4-BE49-F238E27FC236}">
                <a16:creationId xmlns:a16="http://schemas.microsoft.com/office/drawing/2014/main" id="{7483E826-6C9C-4E12-996D-1FC2F8EC4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913"/>
            <a:ext cx="9144000" cy="673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6EF49C-B5A9-41A1-BD44-CE2D68ED75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270" y="61913"/>
            <a:ext cx="561730" cy="7305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B8366-7166-40B0-AC59-E456DC64E00A}"/>
              </a:ext>
            </a:extLst>
          </p:cNvPr>
          <p:cNvSpPr txBox="1"/>
          <p:nvPr/>
        </p:nvSpPr>
        <p:spPr>
          <a:xfrm>
            <a:off x="2971800" y="6563469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โดย สำนักผลักดันผลงานวิจัยสู่การใช้ประโยชน์ ฝ่ายการวิจัยมุ่งเป้า สกสว</a:t>
            </a:r>
            <a:endParaRPr lang="en-US" b="1" dirty="0">
              <a:solidFill>
                <a:srgbClr val="002060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D4DE6E47-6314-48DF-8551-83F1C5A6EA86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40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4B28D-53F7-CC42-8A68-3E5F78149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F993B2-F06C-4CE0-B73A-EEAA7CADE1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1C646D-3C25-FA40-9949-43B3D7A311D6}"/>
              </a:ext>
            </a:extLst>
          </p:cNvPr>
          <p:cNvSpPr/>
          <p:nvPr/>
        </p:nvSpPr>
        <p:spPr>
          <a:xfrm>
            <a:off x="0" y="0"/>
            <a:ext cx="12192000" cy="695575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/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การพัฒนาธรรมา</a:t>
            </a:r>
            <a:r>
              <a:rPr lang="th-TH" sz="54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5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บาลงบประมาณ</a:t>
            </a: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5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0" algn="ctr"/>
            <a:endParaRPr lang="th-TH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D14F44A-F397-B74A-9A21-373E59CDD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846829"/>
              </p:ext>
            </p:extLst>
          </p:nvPr>
        </p:nvGraphicFramePr>
        <p:xfrm>
          <a:off x="1689100" y="1093530"/>
          <a:ext cx="9042400" cy="612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BE667BD3-9226-46BA-B6DF-F0A4518772C4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16418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953" y="163897"/>
            <a:ext cx="11267267" cy="406264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26" tIns="45718" rIns="91426" bIns="45718" rtlCol="0">
            <a:spAutoFit/>
          </a:bodyPr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หลักเกณฑ์การจำแนกงบประมาณ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เพื่อโครงการพัฒนาวิทยาศาสตร์ เทคโนโลยี และโครงการวิจัยและนวัตกรรม </a:t>
            </a:r>
          </a:p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 พ.ร.บ. การส่งเสริมวิทยาศาสตร์ การวิจัยและนวัตกรรม พ.ศ. 2562 </a:t>
            </a:r>
          </a:p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สำหรับปีงบประมาณ พ.ศ. 2564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มาตรา 17(2) ซึ่งต้องจัดสรรงบประมาณผ่านกองทุนส่งเสริมวิทยาศาสตร์ วิจัยและนวัตกรรม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115869" marR="0" lvl="0" indent="514266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เป็นงบประมาณที่ดำเนินการสอดคล้องกับนโยบายและยุทธศาสตร์การอุดมศึกษา วิทยาศาสตร์ วิจัยและนวัตกรรม พ.ศ. 2563-2570 และแผนด้านวิทยาศาสตร์ วิจัยและนวัตกรรม พ.ศ. 2563-2565 ซึ่งคณะรัฐมนตรีได้เห็นชอบโดยหลักการ เมื่อวันที่ 27 สิงหาคม พ.ศ. 2562</a:t>
            </a:r>
          </a:p>
          <a:p>
            <a:pPr marL="361894" marR="0" lvl="0" indent="268241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23776" marR="0" lvl="0" indent="-115869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ครอบคลุมงบประมาณ ตามแผนงาน ตาม “โครงสร้างงบประมาณตามยุทธศาสตร์” ที่สำนักงบประมาณกำหนดขึ้น ดังต่อไปนี้ </a:t>
            </a:r>
          </a:p>
          <a:p>
            <a:pPr marL="623776" marR="0" lvl="0" indent="-115869" algn="l" defTabSz="225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แผนงานยุทธศาสตร์การวิจัยและพัฒนานวัตกรรม</a:t>
            </a:r>
          </a:p>
          <a:p>
            <a:pPr marL="623776" marR="0" lvl="0" indent="-115869" algn="l" defTabSz="225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แผนงานยุทธศาสตร์พัฒนาศักยภาพด้านวิทยาศาสตร์ เทคโนโลยี และนวัตกรรม</a:t>
            </a:r>
          </a:p>
          <a:p>
            <a:pPr marL="623776" marR="0" lvl="0" indent="-115869" algn="l" defTabSz="225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	แผนงานอื่นๆ ที่เกี่ยวข้องกับโครงการพัฒนาวิทยาศาสตร์ เทคโนโลยี และโครงการวิจัยและนวัตกรรม </a:t>
            </a:r>
          </a:p>
          <a:p>
            <a:pPr marL="623776" marR="0" lvl="0" indent="-115869" algn="l" defTabSz="225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623776" marR="0" lvl="0" indent="-115869" algn="l" defTabSz="2253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ครอบคลุมถึงกิจกรรม ดังต่อไปนี้</a:t>
            </a:r>
          </a:p>
          <a:p>
            <a:pPr marL="623776" marR="0" lvl="2" indent="-115869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กิจกรรมการวิจัยและพัฒนา</a:t>
            </a:r>
          </a:p>
          <a:p>
            <a:pPr marL="623776" marR="0" lvl="2" indent="-115869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กิจกรรมนวัตกรรม</a:t>
            </a:r>
          </a:p>
          <a:p>
            <a:pPr marL="623776" marR="0" lvl="2" indent="-115869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กิจกรรมตามวัตถุประสงค์ของกองทุนส่งเสริมวิทยาศาสตร์ การวิจัยและนวัตกรรม ตามมาตรา 54 พ.ร.บ. สภานโยบายฯ พ.ศ. 2562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E482F5-E11A-444E-9A50-8A3129D20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212" y="226540"/>
            <a:ext cx="820835" cy="1066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2E63992-D136-4EF4-9549-4D42571A97A6}"/>
              </a:ext>
            </a:extLst>
          </p:cNvPr>
          <p:cNvSpPr/>
          <p:nvPr/>
        </p:nvSpPr>
        <p:spPr>
          <a:xfrm>
            <a:off x="459780" y="4226544"/>
            <a:ext cx="11470552" cy="2754596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ทั้งนี้ โดยไม่รวม 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มาตรา 17(1) ซึ่งต้องจัดสรรงบประมาณตรงจากสำนักงบประมาณ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ประกอบด้วยประเภทงบประมาณ ดังต่อไปนี้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งบประมาณบุคลากรภาครัฐ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งบประมาณดำเนินงาน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งบประมาณลงทุนโดยเฉพาะที่ดินและสิ่งก่อสร้าง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และไม่รวม มาตรา 17(2) ซึ่งอนุโลมให้ไม่ต้องจัดสรรงบประมาณผ่านกองทุนส่งเสริมวิทยาศาสตร์ วิจัยและนวัตกรรม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ประกอบด้วยประเภทโครงการ ดังต่อไปนี้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โครงการพัฒนาวิทยาศาสตร์ เทคโนโลยี โครงการวิจัยและนวัตกรรม </a:t>
            </a:r>
            <a:r>
              <a:rPr kumimoji="0" lang="th-TH" sz="16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ที่เกี่ยวข้องกับความมั่นคงของประเทศ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(ยกเว้นที่ไม่กระทบต่อความมั่นคงของประเทศ หรือ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dual use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ตามที่กระทรวงกลาโหมกำหนด)</a:t>
            </a:r>
          </a:p>
          <a:p>
            <a:pPr marL="647588" marR="0" lvl="0" indent="-285704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th-TH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และไม่รวม มาตรา 45(1) (2) (4) ของ พ.ร.บ. การอุดมศึกษาฯ พ.ศ. 2562 </a:t>
            </a:r>
          </a:p>
          <a:p>
            <a:pPr marL="0" marR="0" lvl="0" indent="0" algn="l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และไม่รวม งบลงทุน และงบเงินอุดหนุน เพื่อนำมาใช้ในการพัฒนาความเป็นเลิศของสถาบันอุดมศึกษา และการผลิตกำลังคนระดับสูงเฉพาะทางตามความต้องการของประเทศ</a:t>
            </a:r>
          </a:p>
        </p:txBody>
      </p:sp>
      <p:sp>
        <p:nvSpPr>
          <p:cNvPr id="7" name="Slide Number Placeholder 26">
            <a:extLst>
              <a:ext uri="{FF2B5EF4-FFF2-40B4-BE49-F238E27FC236}">
                <a16:creationId xmlns:a16="http://schemas.microsoft.com/office/drawing/2014/main" id="{1FFD80AE-69A6-411A-831A-F9F0EABA04CF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7730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170EB67-C28E-4F17-B65F-96CC401F52F4}"/>
              </a:ext>
            </a:extLst>
          </p:cNvPr>
          <p:cNvSpPr/>
          <p:nvPr/>
        </p:nvSpPr>
        <p:spPr>
          <a:xfrm>
            <a:off x="224287" y="112605"/>
            <a:ext cx="11723299" cy="46166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F697A-B8D8-4D41-8F0F-9F7A59AA0E68}"/>
              </a:ext>
            </a:extLst>
          </p:cNvPr>
          <p:cNvSpPr/>
          <p:nvPr/>
        </p:nvSpPr>
        <p:spPr>
          <a:xfrm>
            <a:off x="224287" y="103658"/>
            <a:ext cx="11723300" cy="523218"/>
          </a:xfrm>
          <a:prstGeom prst="rect">
            <a:avLst/>
          </a:prstGeom>
        </p:spPr>
        <p:txBody>
          <a:bodyPr wrap="square" lIns="91411" tIns="45719" rIns="91411" bIns="45719">
            <a:sp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หลักเกณฑ์การจัดทำคำของบประมาณ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ด้านวิทยาศาสตร์ วิจัยและนวัตกรรม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สำหรับปีงบประมาณ พ.ศ. 256</a:t>
            </a:r>
            <a:r>
              <a:rPr lang="en-US" sz="2400" b="1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4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383C23-00FE-420C-ABE1-5BCC48CD8997}"/>
              </a:ext>
            </a:extLst>
          </p:cNvPr>
          <p:cNvSpPr txBox="1"/>
          <p:nvPr/>
        </p:nvSpPr>
        <p:spPr>
          <a:xfrm>
            <a:off x="224286" y="1947947"/>
            <a:ext cx="1182815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เป็นคำของบประมาณเพื่อโครงการพัฒนาวิทยาศาสตร์ เทคโนโลยี และโครงการวิจัยและนวัตกรรม สอดคล้องกับ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หลักเกณฑ์การจำแนกงบประมาณด้านวิทยาศาสตร์ วิจัยและนวัตกรรม ตาม พ.ร.บ. การส่งเสริมวิทยาศาสตร์ การวิจัยและนวัตกรรม พ.ศ. 2562 สำหรับปีงบประมาณ พ.ศ. 256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(ม. 17 (1) (2)) ซึ่ง กสว. ได้กำหนด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ระบบจัดสรรและบริหารงบประมาณแบบบูรณาการฯ ที่ กสว. และสภานโยบายฯ (สภช.) เห็นชอบ ซึ่งกำหนดแนวทางการจัดสรรเป็น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Fundamental Fund </a:t>
            </a: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Strategic Fund</a:t>
            </a:r>
            <a:endParaRPr kumimoji="0" lang="th-TH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8BF09-BD71-4C63-BFCD-B8DDFE565E12}"/>
              </a:ext>
            </a:extLst>
          </p:cNvPr>
          <p:cNvSpPr txBox="1"/>
          <p:nvPr/>
        </p:nvSpPr>
        <p:spPr>
          <a:xfrm>
            <a:off x="224287" y="681868"/>
            <a:ext cx="1182815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492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 New" panose="020B0500040200020003" pitchFamily="34" charset="-34"/>
                <a:cs typeface="TH Sarabun New" panose="020B0500040200020003" pitchFamily="34" charset="-34"/>
              </a:rPr>
              <a:t>	พระราชบัญญัติสภานโยบายการอุดมศึกษา วิทยาศาสตร์ วิจัยและนวัตกรรมแห่งชาติ พ.ศ. 2562 กำหนดให้คณะกรรมการส่งเสริมวิทยาศาสตร์ วิจัยและนวัตกรรม (กสว.) มีหน้าที่และอำนาจในการกำหนดหลักเกณฑ์เกี่ยวกับการจัดทำคำของบประมาณด้านวิทยาศาสตร์ วิจัยและนวัตกรรม เพื่อให้สำนักงานคณะกรรมการส่งเสริมฯ (สกสว.) พิจารณาจัดทำคำของบประมาณของกองทุนส่งเสริมวิทยาศาสตร์ วิจัยและนวัตกรรมต่อไป อาศัยอำนาจตาม ม.41 ของกฎหมายดังกล่าว จึงกำหนดหลักเกณฑ์การจัดทำคำของบประมาณให้แก่หน่วยงานในระบบวิจัยและนวัตกรรม ดังต่อไปนี้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B7F77-DC9C-431E-B921-B1A4EB15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6747" y="19221"/>
            <a:ext cx="509928" cy="6626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34693E-01E1-6A44-A690-8838EFF35713}"/>
              </a:ext>
            </a:extLst>
          </p:cNvPr>
          <p:cNvSpPr txBox="1"/>
          <p:nvPr/>
        </p:nvSpPr>
        <p:spPr>
          <a:xfrm>
            <a:off x="224287" y="3213594"/>
            <a:ext cx="11723299" cy="60016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เป็นโครงการพัฒนาวิทยาศาสตร์ เทคโนโลยี หรือโครงการวิจัยและนวัตกรรม ที่มีลักษณะดังต่อไปนี้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2F1CFCB-3B26-EB4B-A982-0FFA34491837}"/>
              </a:ext>
            </a:extLst>
          </p:cNvPr>
          <p:cNvSpPr/>
          <p:nvPr/>
        </p:nvSpPr>
        <p:spPr>
          <a:xfrm>
            <a:off x="4580924" y="3802564"/>
            <a:ext cx="7366662" cy="29854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879475" lv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Strategic Fund</a:t>
            </a:r>
            <a:endParaRPr lang="th-TH" sz="2800" b="1" u="sng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ตอบสนองแนวนโยบายระดับชาติ เช่น ยุทธศาสตร์ชาติระยะ 20 ปี (พ.ศ. 2561-2580) แผนพัฒนา หรือแผนแม่บท</a:t>
            </a:r>
            <a:r>
              <a:rPr lang="th-TH" sz="2000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รวมถึงยุทธศาสตร์การวิจัยและนวัตกรรมแห่งชาติ 20 ปี (พ.ศ. 2560-2579) </a:t>
            </a: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สอดคล้องกับยุทธศาสตร์การอุดมศึกษา วิทยาศาสตร์ วิจัยและนวัตกรรม (พ.ศ. 2563-2570) และแผนด้านวิทยาศาสตร์ วิจัยและนวัตกรรม (พ.ศ. 2563-2565) </a:t>
            </a: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เป็นประเด็นเร่งด่วนตามนโยบายของรัฐบาล </a:t>
            </a: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เป็นประเด็นที่เกิดจากความต้องการของผู้ใช้ประโยชน์โดยตรง</a:t>
            </a: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สร้างผลกระทบในวงกว้างในเชิงวิชาการ สาธารณะ นโยบาย ชุมชนสังคม และพาณิชย์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98770A-4030-264F-9F0E-3114DFDFB4A2}"/>
              </a:ext>
            </a:extLst>
          </p:cNvPr>
          <p:cNvSpPr/>
          <p:nvPr/>
        </p:nvSpPr>
        <p:spPr>
          <a:xfrm>
            <a:off x="577421" y="3815264"/>
            <a:ext cx="4773751" cy="29238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800" b="1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Fundamental Fund</a:t>
            </a:r>
            <a:endParaRPr lang="th-TH" u="sng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lvl="1">
              <a:defRPr/>
            </a:pP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ตอบสนองต่อ</a:t>
            </a:r>
            <a:r>
              <a:rPr lang="th-TH" sz="2000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พันธกิจของหน่วยงาน </a:t>
            </a: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เพื่อเสริมสร้าง</a:t>
            </a:r>
            <a:r>
              <a:rPr lang="th-TH" sz="2000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ศักยภาพในการพัฒนาวิทยาศาสตร์ วิจัยและนวัตกรรม </a:t>
            </a:r>
            <a:br>
              <a:rPr lang="th-TH" sz="2000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เพื่อตอบสนอง</a:t>
            </a:r>
            <a:r>
              <a:rPr lang="th-TH" sz="2000" u="sng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แนวนโยบายระดับชาติ </a:t>
            </a: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เช่น ยุทธศาสตร์ชาติระยะ 20 ปี (พ.ศ. 2561-2580) แผนพัฒนา หรือแผนแม่บท</a:t>
            </a:r>
            <a:r>
              <a:rPr lang="th-TH" sz="2000" dirty="0" err="1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อื่นๆ</a:t>
            </a: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รวมถึงยุทธศาสตร์การวิจัยและนวัตกรรมแห่งชาติ </a:t>
            </a:r>
            <a:b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000" dirty="0">
                <a:solidFill>
                  <a:prstClr val="black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20 ปี (พ.ศ. 2560-2579) </a:t>
            </a:r>
          </a:p>
          <a:p>
            <a:pPr lvl="1">
              <a:defRPr/>
            </a:pPr>
            <a:endParaRPr lang="th-TH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1165225" lvl="1" indent="-285750">
              <a:buFont typeface="Arial" panose="020B0604020202020204" pitchFamily="34" charset="0"/>
              <a:buChar char="•"/>
              <a:defRPr/>
            </a:pPr>
            <a:endParaRPr lang="th-TH" dirty="0">
              <a:solidFill>
                <a:prstClr val="black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Slide Number Placeholder 26">
            <a:extLst>
              <a:ext uri="{FF2B5EF4-FFF2-40B4-BE49-F238E27FC236}">
                <a16:creationId xmlns:a16="http://schemas.microsoft.com/office/drawing/2014/main" id="{D304229B-4D7E-4749-831D-BB801495E55A}"/>
              </a:ext>
            </a:extLst>
          </p:cNvPr>
          <p:cNvSpPr txBox="1">
            <a:spLocks/>
          </p:cNvSpPr>
          <p:nvPr/>
        </p:nvSpPr>
        <p:spPr>
          <a:xfrm>
            <a:off x="9242052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30581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DC8BA59-9514-4C94-BFF6-748DF4B16C2F}"/>
              </a:ext>
            </a:extLst>
          </p:cNvPr>
          <p:cNvSpPr txBox="1"/>
          <p:nvPr/>
        </p:nvSpPr>
        <p:spPr>
          <a:xfrm>
            <a:off x="224287" y="1171893"/>
            <a:ext cx="11316471" cy="44012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มีองค์ประกอบของคำของบประมาณ ดังต่อไปนี้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ความสำคัญ และวัตถุประสงค์ ของแผนงาน</a:t>
            </a: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แผนการดำเนินงาน และกรอบวงเงินงบประมาณ รวมทั้งแผนการใช้จ่ายงบประมาณ </a:t>
            </a:r>
          </a:p>
          <a:p>
            <a:pPr marL="8112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โดยแสดงรายละเอียดงบประมาณแต่ละประเภท</a:t>
            </a: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เป้าหมายหลักและแนวทางการดำเนินงานที่สอดคล้องกับผลสัมฤทธิ์ที่สำคัญ </a:t>
            </a:r>
          </a:p>
          <a:p>
            <a:pPr marL="8112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h-TH" sz="28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  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Objective and Key Results (OKRs)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ผลผลิต ตัวชี้วัด วัตถุประสงค์และกิจกรรม ของแผนงาน</a:t>
            </a: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ผลสัมฤทธิ์และประโยชน์ที่คาดว่าจะได้รับ</a:t>
            </a:r>
          </a:p>
          <a:p>
            <a:pPr marL="1077913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ผลการดำเนินงานในปีงบประมาณที่ผ่านมา (ถ้ามี)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F615A3-D914-4093-9FA9-63D945BF2A85}"/>
              </a:ext>
            </a:extLst>
          </p:cNvPr>
          <p:cNvSpPr/>
          <p:nvPr/>
        </p:nvSpPr>
        <p:spPr>
          <a:xfrm>
            <a:off x="224287" y="112605"/>
            <a:ext cx="11723299" cy="461663"/>
          </a:xfrm>
          <a:prstGeom prst="rect">
            <a:avLst/>
          </a:prstGeom>
          <a:solidFill>
            <a:srgbClr val="5B9BD5">
              <a:lumMod val="40000"/>
              <a:lumOff val="60000"/>
            </a:srgbClr>
          </a:solidFill>
          <a:ln w="12700" cap="flat" cmpd="sng" algn="ctr">
            <a:solidFill>
              <a:srgbClr val="5B9BD5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166351-7B49-43D6-A0A3-1D2442092449}"/>
              </a:ext>
            </a:extLst>
          </p:cNvPr>
          <p:cNvSpPr/>
          <p:nvPr/>
        </p:nvSpPr>
        <p:spPr>
          <a:xfrm>
            <a:off x="20872" y="135476"/>
            <a:ext cx="11723300" cy="523218"/>
          </a:xfrm>
          <a:prstGeom prst="rect">
            <a:avLst/>
          </a:prstGeom>
        </p:spPr>
        <p:txBody>
          <a:bodyPr wrap="square" lIns="91411" tIns="45719" rIns="91411" bIns="45719">
            <a:spAutoFit/>
          </a:bodyPr>
          <a:lstStyle/>
          <a:p>
            <a:pPr marL="0" marR="0" lvl="0" indent="0" algn="ctr" defTabSz="9140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หลักเกณฑ์การจัดทำคำของบประมาณ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ด้านวิทยาศาสตร์ วิจัยและนวัตกรรม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สำหรับปีงบประมาณ พ.ศ. 256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EB7F77-DC9C-431E-B921-B1A4EB15AB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58" y="0"/>
            <a:ext cx="631051" cy="820046"/>
          </a:xfrm>
          <a:prstGeom prst="rect">
            <a:avLst/>
          </a:prstGeom>
        </p:spPr>
      </p:pic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B3BD11CE-E00E-4E71-BA65-983B930DDC94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70366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286" y="1031354"/>
            <a:ext cx="11320013" cy="682199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หลักเกณฑ์การจัดสรรงบประมาณสำหรับ </a:t>
            </a:r>
            <a:r>
              <a:rPr lang="en-US" sz="53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Fundamental Fund</a:t>
            </a:r>
            <a:endParaRPr lang="en-US" sz="4000" b="1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4286" y="2248751"/>
            <a:ext cx="11316472" cy="4009741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ความสอดคล้องและตอบโจทย์ของระดับกรม/กระทรวง/แผนด้าน ววน. /ยุทธศาสตร์ชาติ</a:t>
            </a:r>
            <a:r>
              <a:rPr lang="en-US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/พันธกิจของหน่วยงาน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พิจารณาถึงความพร้อมของนักวิจัย (ต้องเป็นนักวิจัยในหน่วยงานเอง) และความพร้อมของเครื่องมือ/อุปกรณ์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ให้ความสำคัญกับโครงการต่อเนื่องที่มีสัญญาผูกพัน (ไม่ใช่แค่ต้องดำเนินการต่อเนื่อง)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หน่วยงานต้องจัดทำระบบการบริหารจัดการข้อมูลที่ได้รับงบประมาณ พร้อมต่อการตรวจสอบ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ประสิทธิภาพและประสิทธิผลของการบริหารจัดการงบประมาณของหน่วยงาน (ตัวชี้วัด)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คำนึงถึงผลผลิต/ผลลัพธ์ที่มีผลกระทบ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พิจารณาจากการใช้ประโยชน์เชิงนโยบาย สาธารณะ สังคม สิ่งแวดล้อม 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ความคุ้มค่าของผลงานวิจัย</a:t>
            </a:r>
          </a:p>
          <a:p>
            <a:pPr marL="284163" indent="-284163" fontAlgn="t">
              <a:spcBef>
                <a:spcPts val="0"/>
              </a:spcBef>
              <a:buFont typeface="+mj-lt"/>
              <a:buAutoNum type="arabicPeriod"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fontAlgn="t">
              <a:spcBef>
                <a:spcPts val="0"/>
              </a:spcBef>
              <a:buAutoNum type="arabicPeriod"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 fontAlgn="t">
              <a:spcBef>
                <a:spcPts val="0"/>
              </a:spcBef>
              <a:buAutoNum type="arabicPeriod"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th-TH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E1566-E1EB-4F8C-9EE3-367BBDA82E9D}"/>
              </a:ext>
            </a:extLst>
          </p:cNvPr>
          <p:cNvSpPr txBox="1"/>
          <p:nvPr/>
        </p:nvSpPr>
        <p:spPr>
          <a:xfrm>
            <a:off x="9751667" y="645166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กสว. เห็นชอบ เมื่อวันที่ 15 ม.ค. 63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0098DA-B3FF-4DC4-B3D6-CB4629A9D53F}"/>
              </a:ext>
            </a:extLst>
          </p:cNvPr>
          <p:cNvSpPr/>
          <p:nvPr/>
        </p:nvSpPr>
        <p:spPr>
          <a:xfrm>
            <a:off x="224287" y="112605"/>
            <a:ext cx="11723299" cy="461663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 dirty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9D5F25-38B2-4ED9-9A6E-A73B6C8DB23A}"/>
              </a:ext>
            </a:extLst>
          </p:cNvPr>
          <p:cNvSpPr/>
          <p:nvPr/>
        </p:nvSpPr>
        <p:spPr>
          <a:xfrm>
            <a:off x="224287" y="103658"/>
            <a:ext cx="11723300" cy="523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1411" tIns="45719" rIns="91411" bIns="45719">
            <a:spAutoFit/>
          </a:bodyPr>
          <a:lstStyle/>
          <a:p>
            <a:pPr algn="ctr" defTabSz="914037">
              <a:defRPr/>
            </a:pP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หลักเกณฑ์การจัดสรรงบประมาณ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ด้านวิทยาศาสตร์ วิจัยและนวัตกรรม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สำหรับปีงบประมาณ พ.ศ. 256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C9B6E2-C3F3-4E93-B82C-3F721E7EF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58" y="0"/>
            <a:ext cx="631051" cy="820046"/>
          </a:xfrm>
          <a:prstGeom prst="rect">
            <a:avLst/>
          </a:prstGeom>
        </p:spPr>
      </p:pic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898F33D3-DEFB-458F-B8C6-993F1BCE4B53}"/>
              </a:ext>
            </a:extLst>
          </p:cNvPr>
          <p:cNvSpPr txBox="1">
            <a:spLocks/>
          </p:cNvSpPr>
          <p:nvPr/>
        </p:nvSpPr>
        <p:spPr>
          <a:xfrm>
            <a:off x="9310724" y="6172515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2360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1F2607-06EA-4ED5-A00E-E611881E6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7" y="657269"/>
            <a:ext cx="11885358" cy="6200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E7941-E09B-40BF-8476-13E797CE023F}"/>
              </a:ext>
            </a:extLst>
          </p:cNvPr>
          <p:cNvSpPr txBox="1"/>
          <p:nvPr/>
        </p:nvSpPr>
        <p:spPr>
          <a:xfrm>
            <a:off x="9751667" y="645166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กสว. เห็นชอบ เมื่อวันที่ 15 ม.ค. 63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F72823-BE26-4D40-AD3A-1B01E05B53A8}"/>
              </a:ext>
            </a:extLst>
          </p:cNvPr>
          <p:cNvSpPr/>
          <p:nvPr/>
        </p:nvSpPr>
        <p:spPr>
          <a:xfrm>
            <a:off x="224287" y="112605"/>
            <a:ext cx="11723299" cy="461663"/>
          </a:xfrm>
          <a:prstGeom prst="rect">
            <a:avLst/>
          </a:prstGeom>
          <a:solidFill>
            <a:srgbClr val="FFFF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 sz="1400" kern="0">
              <a:solidFill>
                <a:prstClr val="white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E55F08-9B43-41CB-AF40-131C2F6A6217}"/>
              </a:ext>
            </a:extLst>
          </p:cNvPr>
          <p:cNvSpPr/>
          <p:nvPr/>
        </p:nvSpPr>
        <p:spPr>
          <a:xfrm>
            <a:off x="224287" y="103658"/>
            <a:ext cx="11723300" cy="523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lIns="91411" tIns="45719" rIns="91411" bIns="45719">
            <a:spAutoFit/>
          </a:bodyPr>
          <a:lstStyle/>
          <a:p>
            <a:pPr algn="ctr" defTabSz="914037">
              <a:defRPr/>
            </a:pPr>
            <a:r>
              <a:rPr lang="th-TH" sz="2800" b="1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หลักเกณฑ์การจัดสรรงบประมาณ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ด้านวิทยาศาสตร์ วิจัยและนวัตกรรม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สำหรับปีงบประมาณ พ.ศ. 256</a:t>
            </a:r>
            <a:r>
              <a:rPr lang="en-US" sz="2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endParaRPr lang="th-TH" sz="28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05B85A-9CFE-4CA8-97AF-CB2F65F60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758" y="0"/>
            <a:ext cx="631051" cy="820046"/>
          </a:xfrm>
          <a:prstGeom prst="rect">
            <a:avLst/>
          </a:prstGeom>
        </p:spPr>
      </p:pic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AB4AD019-CB50-4268-ADF5-8C44F825328E}"/>
              </a:ext>
            </a:extLst>
          </p:cNvPr>
          <p:cNvSpPr txBox="1">
            <a:spLocks/>
          </p:cNvSpPr>
          <p:nvPr/>
        </p:nvSpPr>
        <p:spPr>
          <a:xfrm>
            <a:off x="9366445" y="6200731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47692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60EF9B-7899-47FB-AE9E-145A9A8DD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6" y="283833"/>
            <a:ext cx="11335047" cy="59444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A8CFD-DE9C-4FCC-B40A-8E9D1DBBCCDD}"/>
              </a:ext>
            </a:extLst>
          </p:cNvPr>
          <p:cNvSpPr txBox="1"/>
          <p:nvPr/>
        </p:nvSpPr>
        <p:spPr>
          <a:xfrm>
            <a:off x="9751667" y="6451662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กสว. เห็นชอบ เมื่อวันที่ 15 ม.ค. 63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9280863C-3653-4430-AFFF-F479629631CD}"/>
              </a:ext>
            </a:extLst>
          </p:cNvPr>
          <p:cNvSpPr txBox="1">
            <a:spLocks/>
          </p:cNvSpPr>
          <p:nvPr/>
        </p:nvSpPr>
        <p:spPr>
          <a:xfrm>
            <a:off x="9368408" y="6209042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90163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15" y="177870"/>
            <a:ext cx="11582742" cy="6514478"/>
          </a:xfrm>
        </p:spPr>
      </p:pic>
      <p:sp>
        <p:nvSpPr>
          <p:cNvPr id="5" name="Slide Number Placeholder 26">
            <a:extLst>
              <a:ext uri="{FF2B5EF4-FFF2-40B4-BE49-F238E27FC236}">
                <a16:creationId xmlns:a16="http://schemas.microsoft.com/office/drawing/2014/main" id="{FDCA8A2C-A7C6-47D5-A024-1AAC690CFA98}"/>
              </a:ext>
            </a:extLst>
          </p:cNvPr>
          <p:cNvSpPr txBox="1">
            <a:spLocks/>
          </p:cNvSpPr>
          <p:nvPr/>
        </p:nvSpPr>
        <p:spPr>
          <a:xfrm>
            <a:off x="9290180" y="646836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94246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22633-DC38-42D7-91AB-A83EDE51A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818" y="-66260"/>
            <a:ext cx="11353800" cy="892175"/>
          </a:xfrm>
        </p:spPr>
        <p:txBody>
          <a:bodyPr>
            <a:normAutofit/>
          </a:bodyPr>
          <a:lstStyle/>
          <a:p>
            <a:r>
              <a:rPr lang="th-TH" dirty="0"/>
              <a:t>สัดส่วนการจัดสรร และผลผลิตจากการให้ทุน </a:t>
            </a:r>
            <a:r>
              <a:rPr lang="en-US" dirty="0"/>
              <a:t>FF </a:t>
            </a:r>
            <a:r>
              <a:rPr lang="th-TH" dirty="0"/>
              <a:t>ปีงบประมาณ พ.ศ. 2563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7D28F1-6D0D-4368-B5B3-6D37304B9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1725" y="777875"/>
            <a:ext cx="10557701" cy="5965825"/>
          </a:xfrm>
          <a:prstGeom prst="rect">
            <a:avLst/>
          </a:prstGeom>
        </p:spPr>
      </p:pic>
      <p:sp>
        <p:nvSpPr>
          <p:cNvPr id="6" name="Slide Number Placeholder 26">
            <a:extLst>
              <a:ext uri="{FF2B5EF4-FFF2-40B4-BE49-F238E27FC236}">
                <a16:creationId xmlns:a16="http://schemas.microsoft.com/office/drawing/2014/main" id="{3456A036-8BF4-4E84-8122-D208B11322FD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6059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be 117">
            <a:extLst>
              <a:ext uri="{FF2B5EF4-FFF2-40B4-BE49-F238E27FC236}">
                <a16:creationId xmlns:a16="http://schemas.microsoft.com/office/drawing/2014/main" id="{ED462C17-1406-4D2B-B8F7-D0ADB2857D31}"/>
              </a:ext>
            </a:extLst>
          </p:cNvPr>
          <p:cNvSpPr/>
          <p:nvPr/>
        </p:nvSpPr>
        <p:spPr>
          <a:xfrm>
            <a:off x="7329559" y="4020095"/>
            <a:ext cx="3533352" cy="1201734"/>
          </a:xfrm>
          <a:prstGeom prst="cube">
            <a:avLst/>
          </a:prstGeom>
          <a:solidFill>
            <a:srgbClr val="9ABDE4"/>
          </a:solidFill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cxnSp>
        <p:nvCxnSpPr>
          <p:cNvPr id="87" name="Straight Connector 86"/>
          <p:cNvCxnSpPr/>
          <p:nvPr/>
        </p:nvCxnSpPr>
        <p:spPr>
          <a:xfrm>
            <a:off x="3197300" y="3312088"/>
            <a:ext cx="6535" cy="208479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2901258-E984-49F9-A2FC-1EC0DBED0FCA}"/>
              </a:ext>
            </a:extLst>
          </p:cNvPr>
          <p:cNvGrpSpPr/>
          <p:nvPr/>
        </p:nvGrpSpPr>
        <p:grpSpPr>
          <a:xfrm>
            <a:off x="88533" y="14405"/>
            <a:ext cx="11458638" cy="949872"/>
            <a:chOff x="0" y="164638"/>
            <a:chExt cx="11363081" cy="681155"/>
          </a:xfrm>
        </p:grpSpPr>
        <p:sp>
          <p:nvSpPr>
            <p:cNvPr id="54" name="Pentagon 38">
              <a:extLst>
                <a:ext uri="{FF2B5EF4-FFF2-40B4-BE49-F238E27FC236}">
                  <a16:creationId xmlns:a16="http://schemas.microsoft.com/office/drawing/2014/main" id="{39D4E36C-97AF-4F1D-9B31-831B17B2173D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>
                <a:gd name="adj" fmla="val 3803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55" name="Chevron 39">
              <a:extLst>
                <a:ext uri="{FF2B5EF4-FFF2-40B4-BE49-F238E27FC236}">
                  <a16:creationId xmlns:a16="http://schemas.microsoft.com/office/drawing/2014/main" id="{7232C5D5-FFDF-4E58-AB17-992EFCB63313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56" name="Chevron 40">
              <a:extLst>
                <a:ext uri="{FF2B5EF4-FFF2-40B4-BE49-F238E27FC236}">
                  <a16:creationId xmlns:a16="http://schemas.microsoft.com/office/drawing/2014/main" id="{F97DEFEE-8AEC-4DDA-B4D3-2CD6C7F2A42A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57" name="Chevron 41">
              <a:extLst>
                <a:ext uri="{FF2B5EF4-FFF2-40B4-BE49-F238E27FC236}">
                  <a16:creationId xmlns:a16="http://schemas.microsoft.com/office/drawing/2014/main" id="{984692AA-E58F-4F9C-AE0A-988580E9181E}"/>
                </a:ext>
              </a:extLst>
            </p:cNvPr>
            <p:cNvSpPr/>
            <p:nvPr/>
          </p:nvSpPr>
          <p:spPr>
            <a:xfrm>
              <a:off x="9693547" y="166120"/>
              <a:ext cx="708933" cy="676462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2960581" y="1402742"/>
            <a:ext cx="0" cy="729995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417149" y="1037850"/>
            <a:ext cx="4799263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สภานโยบายการอุดมศึกษา วิทยาศาสตร์ วิจัยและนวัตกรรมแห่งชาติ 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45838" y="2013554"/>
            <a:ext cx="4577175" cy="369332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35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0" scaled="1"/>
          </a:gra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คณะกรรมการส่งเสริมวิทยาศาสตร์ วิจัยและนวัตกรรม (กสว.)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17557" y="73260"/>
            <a:ext cx="11234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โครงสร้างสภานโยบายการอุดมศึกษา วิทยาศาสตร์ วิจัยและนวัตกรรม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และกระทรวงการอุดมศึกษา วิทยาศาสตร์ วิจัยและนวัตกรรม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411740" y="2792245"/>
            <a:ext cx="5739685" cy="56112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3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0" scaled="1"/>
            <a:tileRect/>
          </a:gra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กองทุนส่งเสริมวิทยาศาสตร์ วิจัยและนวัตกรรม</a:t>
            </a:r>
            <a:endParaRPr kumimoji="0" lang="th-TH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3033837" y="1362864"/>
            <a:ext cx="4112227" cy="37507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สำนักงานสภานโยบายฯ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: </a:t>
            </a: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สอวช. - </a:t>
            </a:r>
            <a:r>
              <a:rPr kumimoji="0" lang="th-TH" sz="16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</a:t>
            </a:r>
            <a:r>
              <a:rPr kumimoji="0" lang="th-TH" sz="1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สวทน.)</a:t>
            </a:r>
          </a:p>
        </p:txBody>
      </p:sp>
      <p:sp>
        <p:nvSpPr>
          <p:cNvPr id="53" name="Oval 52"/>
          <p:cNvSpPr/>
          <p:nvPr/>
        </p:nvSpPr>
        <p:spPr>
          <a:xfrm>
            <a:off x="1848758" y="2283576"/>
            <a:ext cx="5277755" cy="39987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46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สำนักงานคณะกรรมการส่งเสริมฯ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: </a:t>
            </a: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สกสว. – </a:t>
            </a:r>
            <a:r>
              <a:rPr kumimoji="0" lang="th-TH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(สกว.)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7240722" y="1394084"/>
            <a:ext cx="48289" cy="5279201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9050" y="1038391"/>
            <a:ext cx="1245809" cy="804555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Policy</a:t>
            </a:r>
          </a:p>
        </p:txBody>
      </p:sp>
      <p:sp>
        <p:nvSpPr>
          <p:cNvPr id="75" name="Cube 74"/>
          <p:cNvSpPr/>
          <p:nvPr/>
        </p:nvSpPr>
        <p:spPr>
          <a:xfrm>
            <a:off x="1304290" y="5708629"/>
            <a:ext cx="5259978" cy="1064930"/>
          </a:xfrm>
          <a:prstGeom prst="cub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Operator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ในระบบวิทยาศาสตร์ วิจัยและนวัตกรรม ซึ่งมิใช่ส่วนราชการ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สวทช. , สทน. , สช. , วว. , มว. , สคร. , ศลช. , อพวช. , สทอภ. ,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NIA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, สสนก</a:t>
            </a:r>
          </a:p>
        </p:txBody>
      </p:sp>
      <p:sp>
        <p:nvSpPr>
          <p:cNvPr id="78" name="Cube 77"/>
          <p:cNvSpPr/>
          <p:nvPr/>
        </p:nvSpPr>
        <p:spPr>
          <a:xfrm>
            <a:off x="10723663" y="3978193"/>
            <a:ext cx="1438417" cy="1269841"/>
          </a:xfrm>
          <a:prstGeom prst="cube">
            <a:avLst/>
          </a:prstGeom>
          <a:solidFill>
            <a:srgbClr val="9ABDE4"/>
          </a:solidFill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79" name="Bent-Up Arrow 78"/>
          <p:cNvSpPr/>
          <p:nvPr/>
        </p:nvSpPr>
        <p:spPr>
          <a:xfrm rot="10800000">
            <a:off x="2808626" y="5371047"/>
            <a:ext cx="380111" cy="378107"/>
          </a:xfrm>
          <a:prstGeom prst="bentUpArrow">
            <a:avLst>
              <a:gd name="adj1" fmla="val 4559"/>
              <a:gd name="adj2" fmla="val 11774"/>
              <a:gd name="adj3" fmla="val 13484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80" name="Cube 79"/>
          <p:cNvSpPr/>
          <p:nvPr/>
        </p:nvSpPr>
        <p:spPr>
          <a:xfrm>
            <a:off x="9203250" y="5737491"/>
            <a:ext cx="1350393" cy="1053981"/>
          </a:xfrm>
          <a:prstGeom prst="cub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หน่วยราชการ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ด้านวิทย์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(วศ. , ปส)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6744468" y="1024750"/>
            <a:ext cx="4002008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กระทรวงการอุดมศึกษา วิทยาศาสตร์ วิจัยและนวัตกรรม</a:t>
            </a:r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10707585" y="1395036"/>
            <a:ext cx="18771" cy="5273796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16396" y="1919884"/>
            <a:ext cx="1252580" cy="1927542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Policy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Deployment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Budget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Allocation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843" y="3979727"/>
            <a:ext cx="1277218" cy="126677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Funding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-871" y="5536600"/>
            <a:ext cx="1241074" cy="1132232"/>
          </a:xfrm>
          <a:prstGeom prst="rect">
            <a:avLst/>
          </a:prstGeom>
          <a:solidFill>
            <a:schemeClr val="accent3">
              <a:lumMod val="75000"/>
            </a:schemeClr>
          </a:solidFill>
          <a:ln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Operation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0929949" y="1033410"/>
            <a:ext cx="1142971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นอกกระทรวง</a:t>
            </a:r>
          </a:p>
        </p:txBody>
      </p:sp>
      <p:sp>
        <p:nvSpPr>
          <p:cNvPr id="89" name="Cube 88"/>
          <p:cNvSpPr/>
          <p:nvPr/>
        </p:nvSpPr>
        <p:spPr>
          <a:xfrm>
            <a:off x="6435004" y="5726200"/>
            <a:ext cx="2704159" cy="1065272"/>
          </a:xfrm>
          <a:prstGeom prst="cub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สถาบันอุดมศึกษา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ในกำกับของรัฐ </a:t>
            </a:r>
          </a:p>
        </p:txBody>
      </p:sp>
      <p:sp>
        <p:nvSpPr>
          <p:cNvPr id="94" name="Bent-Up Arrow 93"/>
          <p:cNvSpPr/>
          <p:nvPr/>
        </p:nvSpPr>
        <p:spPr>
          <a:xfrm rot="10800000" flipH="1">
            <a:off x="3178045" y="5371048"/>
            <a:ext cx="4282305" cy="378107"/>
          </a:xfrm>
          <a:prstGeom prst="bentUpArrow">
            <a:avLst>
              <a:gd name="adj1" fmla="val 4559"/>
              <a:gd name="adj2" fmla="val 13693"/>
              <a:gd name="adj3" fmla="val 21161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484929" y="536294"/>
            <a:ext cx="1142971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ส่วนราชการ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1229629" y="518007"/>
            <a:ext cx="152237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หน่วยงานในกำกับ</a:t>
            </a:r>
          </a:p>
        </p:txBody>
      </p:sp>
      <p:sp>
        <p:nvSpPr>
          <p:cNvPr id="98" name="Cube 97"/>
          <p:cNvSpPr/>
          <p:nvPr/>
        </p:nvSpPr>
        <p:spPr>
          <a:xfrm>
            <a:off x="10741149" y="5737491"/>
            <a:ext cx="1420931" cy="1050851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Operator</a:t>
            </a:r>
            <a:endParaRPr kumimoji="0" lang="th-TH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นอกกระทรวง</a:t>
            </a:r>
          </a:p>
        </p:txBody>
      </p:sp>
      <p:sp>
        <p:nvSpPr>
          <p:cNvPr id="102" name="Bent-Up Arrow 101"/>
          <p:cNvSpPr/>
          <p:nvPr/>
        </p:nvSpPr>
        <p:spPr>
          <a:xfrm rot="10800000" flipH="1">
            <a:off x="5538283" y="5383802"/>
            <a:ext cx="4282305" cy="378107"/>
          </a:xfrm>
          <a:prstGeom prst="bentUpArrow">
            <a:avLst>
              <a:gd name="adj1" fmla="val 4559"/>
              <a:gd name="adj2" fmla="val 13693"/>
              <a:gd name="adj3" fmla="val 21161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103" name="Bent-Up Arrow 102"/>
          <p:cNvSpPr/>
          <p:nvPr/>
        </p:nvSpPr>
        <p:spPr>
          <a:xfrm rot="10800000" flipH="1">
            <a:off x="7264866" y="5383213"/>
            <a:ext cx="4282305" cy="378107"/>
          </a:xfrm>
          <a:prstGeom prst="bentUpArrow">
            <a:avLst>
              <a:gd name="adj1" fmla="val 4559"/>
              <a:gd name="adj2" fmla="val 13693"/>
              <a:gd name="adj3" fmla="val 21161"/>
            </a:avLst>
          </a:prstGeom>
          <a:solidFill>
            <a:schemeClr val="bg2">
              <a:lumMod val="5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2933" y="1990843"/>
            <a:ext cx="150065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กกอ.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86285" y="1979268"/>
            <a:ext cx="144996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กมอ.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40127" y="2511737"/>
            <a:ext cx="18982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อว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เป็นสำนักงานเลขา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0" name="Slide Number Placeholder 26">
            <a:extLst>
              <a:ext uri="{FF2B5EF4-FFF2-40B4-BE49-F238E27FC236}">
                <a16:creationId xmlns:a16="http://schemas.microsoft.com/office/drawing/2014/main" id="{C58FFD5D-8ED0-4348-B36A-1FBE6D86A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180" y="63936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7B846-EE8B-4FD8-89AA-C455E8291669}" type="slidenum">
              <a:rPr kumimoji="0" 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9F264FC-EAA6-4938-A2FE-0CA165A42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4"/>
            <a:ext cx="714895" cy="9273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89772D-7907-423A-9D20-298B397A9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562" y="4344743"/>
            <a:ext cx="1843219" cy="7972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B69A22F-B16C-489C-BE0B-84D4BCDD0E7A}"/>
              </a:ext>
            </a:extLst>
          </p:cNvPr>
          <p:cNvSpPr txBox="1"/>
          <p:nvPr/>
        </p:nvSpPr>
        <p:spPr>
          <a:xfrm>
            <a:off x="8567134" y="3900638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Funding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D5666B1-EC0F-43E6-B42E-18A15E5307EA}"/>
              </a:ext>
            </a:extLst>
          </p:cNvPr>
          <p:cNvSpPr txBox="1"/>
          <p:nvPr/>
        </p:nvSpPr>
        <p:spPr>
          <a:xfrm>
            <a:off x="10929949" y="3870913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Funding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0DC6B2E-9745-460C-869D-DEEE723B6FDE}"/>
              </a:ext>
            </a:extLst>
          </p:cNvPr>
          <p:cNvCxnSpPr>
            <a:cxnSpLocks/>
            <a:endCxn id="117" idx="0"/>
          </p:cNvCxnSpPr>
          <p:nvPr/>
        </p:nvCxnSpPr>
        <p:spPr>
          <a:xfrm>
            <a:off x="3223091" y="3527118"/>
            <a:ext cx="8167081" cy="343795"/>
          </a:xfrm>
          <a:prstGeom prst="bentConnector2">
            <a:avLst/>
          </a:prstGeom>
          <a:ln w="38100">
            <a:solidFill>
              <a:srgbClr val="7671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0C3FD5A-7E08-4B58-AC70-82FEAF27DA11}"/>
              </a:ext>
            </a:extLst>
          </p:cNvPr>
          <p:cNvCxnSpPr/>
          <p:nvPr/>
        </p:nvCxnSpPr>
        <p:spPr>
          <a:xfrm>
            <a:off x="8988167" y="3527964"/>
            <a:ext cx="0" cy="345325"/>
          </a:xfrm>
          <a:prstGeom prst="straightConnector1">
            <a:avLst/>
          </a:prstGeom>
          <a:ln w="28575">
            <a:solidFill>
              <a:srgbClr val="76717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D5AF293-36A9-4DF8-8B9C-F1EE6D6DA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5006" y="4351301"/>
            <a:ext cx="3737172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2305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B13B55-0CCC-4C3E-B93B-046C7F471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34561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719211-7394-40CE-8E01-A1C47CB76B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TH Chakra Petch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TH Chakra Petch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5ACA8-FAB3-4D14-82CF-1D2C4F1FF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13" y="752624"/>
            <a:ext cx="10914787" cy="6105376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5B66F164-A79E-4E8E-88AF-A94678510ABC}"/>
              </a:ext>
            </a:extLst>
          </p:cNvPr>
          <p:cNvGrpSpPr/>
          <p:nvPr/>
        </p:nvGrpSpPr>
        <p:grpSpPr>
          <a:xfrm>
            <a:off x="-75453" y="1397479"/>
            <a:ext cx="1416496" cy="5365465"/>
            <a:chOff x="-75453" y="1397479"/>
            <a:chExt cx="1416496" cy="536546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EA551A-A73D-4030-83C4-DE253822B81A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1635782"/>
              <a:ext cx="0" cy="763880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F8D4B3-8CD1-4AB4-B652-D0970C1EBC98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2399662"/>
              <a:ext cx="0" cy="65502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646CD86-A8E0-4E0C-8C73-3046E8691749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3056367"/>
              <a:ext cx="0" cy="65502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92C24E4-A787-482E-81EA-DE284EDDDB4B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3711392"/>
              <a:ext cx="0" cy="65502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7A382D4-42A9-4480-A0F6-F3C53E9E3691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4366417"/>
              <a:ext cx="0" cy="65502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81AD37C-2A54-4AED-BA56-BA05565B423E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5021443"/>
              <a:ext cx="0" cy="655025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A21FEC9-4294-423F-B3C0-0D98DCCC1336}"/>
                </a:ext>
              </a:extLst>
            </p:cNvPr>
            <p:cNvCxnSpPr>
              <a:cxnSpLocks/>
            </p:cNvCxnSpPr>
            <p:nvPr/>
          </p:nvCxnSpPr>
          <p:spPr>
            <a:xfrm>
              <a:off x="1341043" y="5676468"/>
              <a:ext cx="0" cy="870751"/>
            </a:xfrm>
            <a:prstGeom prst="line">
              <a:avLst/>
            </a:prstGeom>
            <a:ln w="28575"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5506AC-2718-4D08-8321-40FB3470F1C5}"/>
                </a:ext>
              </a:extLst>
            </p:cNvPr>
            <p:cNvSpPr txBox="1"/>
            <p:nvPr/>
          </p:nvSpPr>
          <p:spPr>
            <a:xfrm>
              <a:off x="3093" y="2185328"/>
              <a:ext cx="1111202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เมษายน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EE6686-D706-4CFD-AB2C-9DEE8679DD75}"/>
                </a:ext>
              </a:extLst>
            </p:cNvPr>
            <p:cNvSpPr txBox="1"/>
            <p:nvPr/>
          </p:nvSpPr>
          <p:spPr>
            <a:xfrm>
              <a:off x="14002" y="4793332"/>
              <a:ext cx="1138453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สิงหาคม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48645-6F91-4F1E-938B-ABAA63461557}"/>
                </a:ext>
              </a:extLst>
            </p:cNvPr>
            <p:cNvSpPr txBox="1"/>
            <p:nvPr/>
          </p:nvSpPr>
          <p:spPr>
            <a:xfrm>
              <a:off x="21527" y="1397479"/>
              <a:ext cx="1064715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มีนาคม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78560E0-93EC-4644-9DF5-BF08CDC88640}"/>
                </a:ext>
              </a:extLst>
            </p:cNvPr>
            <p:cNvSpPr txBox="1"/>
            <p:nvPr/>
          </p:nvSpPr>
          <p:spPr>
            <a:xfrm>
              <a:off x="-12639" y="5460743"/>
              <a:ext cx="1157689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กันยายน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08ED88-CB62-4026-9F5F-0DF9D2C71AB5}"/>
                </a:ext>
              </a:extLst>
            </p:cNvPr>
            <p:cNvSpPr txBox="1"/>
            <p:nvPr/>
          </p:nvSpPr>
          <p:spPr>
            <a:xfrm>
              <a:off x="61092" y="6331493"/>
              <a:ext cx="1055097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ตุลาคม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3DBCE-0BEA-46C3-8B22-E96E708E85B2}"/>
                </a:ext>
              </a:extLst>
            </p:cNvPr>
            <p:cNvSpPr txBox="1"/>
            <p:nvPr/>
          </p:nvSpPr>
          <p:spPr>
            <a:xfrm>
              <a:off x="-46111" y="4137612"/>
              <a:ext cx="1234633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กรกฏาคม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72F3BD-DFED-43A0-B28A-32A103500B4C}"/>
                </a:ext>
              </a:extLst>
            </p:cNvPr>
            <p:cNvSpPr txBox="1"/>
            <p:nvPr/>
          </p:nvSpPr>
          <p:spPr>
            <a:xfrm>
              <a:off x="-14852" y="3505967"/>
              <a:ext cx="1159292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มิถุนายน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251F690-7A3D-4C0E-A195-B14F18474E06}"/>
                </a:ext>
              </a:extLst>
            </p:cNvPr>
            <p:cNvSpPr txBox="1"/>
            <p:nvPr/>
          </p:nvSpPr>
          <p:spPr>
            <a:xfrm>
              <a:off x="-75453" y="2844926"/>
              <a:ext cx="1271502" cy="4314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พฤษภาคม 2563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D19BB45-CA86-45BD-8419-E72CEFC180AF}"/>
              </a:ext>
            </a:extLst>
          </p:cNvPr>
          <p:cNvSpPr/>
          <p:nvPr/>
        </p:nvSpPr>
        <p:spPr>
          <a:xfrm rot="16200000">
            <a:off x="419348" y="3212798"/>
            <a:ext cx="299151" cy="2637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H Chakra Petch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F75EE83-7819-45F9-A26B-84449C9E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0363"/>
            <a:ext cx="12192000" cy="655025"/>
          </a:xfrm>
          <a:solidFill>
            <a:srgbClr val="EEB5C7"/>
          </a:solidFill>
        </p:spPr>
        <p:txBody>
          <a:bodyPr anchor="b">
            <a:normAutofit/>
          </a:bodyPr>
          <a:lstStyle/>
          <a:p>
            <a:pPr algn="ctr"/>
            <a:r>
              <a:rPr lang="th-TH" sz="4000" b="1" dirty="0">
                <a:latin typeface="TH Chakra Petch" panose="02000506000000020004" pitchFamily="2" charset="-34"/>
                <a:cs typeface="TH Chakra Petch" panose="02000506000000020004" pitchFamily="2" charset="-34"/>
              </a:rPr>
              <a:t>ขั้นตอนการทำงานระบบงบประมาณในปี พ.ศ. 2563 – 2564 - 2565</a:t>
            </a:r>
            <a:endParaRPr lang="en-US" sz="4000" b="1" dirty="0">
              <a:latin typeface="TH Chakra Petch" panose="02000506000000020004" pitchFamily="2" charset="-34"/>
              <a:cs typeface="TH Chakra Petch" panose="02000506000000020004" pitchFamily="2" charset="-3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ADAF8C-3BFF-4A10-8130-661E0C39517C}"/>
              </a:ext>
            </a:extLst>
          </p:cNvPr>
          <p:cNvSpPr/>
          <p:nvPr/>
        </p:nvSpPr>
        <p:spPr>
          <a:xfrm>
            <a:off x="5883215" y="4137612"/>
            <a:ext cx="1871914" cy="330871"/>
          </a:xfrm>
          <a:prstGeom prst="rect">
            <a:avLst/>
          </a:prstGeom>
          <a:solidFill>
            <a:srgbClr val="EEB5C7"/>
          </a:solidFill>
          <a:ln>
            <a:solidFill>
              <a:srgbClr val="EEB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4030BE-5C4C-43BC-86B4-F0819012D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56694" r="33313" b="15679"/>
          <a:stretch/>
        </p:blipFill>
        <p:spPr>
          <a:xfrm>
            <a:off x="4988392" y="3687510"/>
            <a:ext cx="3570488" cy="16867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A4528E-1238-4B0D-884E-928B7EE0E020}"/>
              </a:ext>
            </a:extLst>
          </p:cNvPr>
          <p:cNvSpPr/>
          <p:nvPr/>
        </p:nvSpPr>
        <p:spPr>
          <a:xfrm>
            <a:off x="6928208" y="3418385"/>
            <a:ext cx="1448040" cy="330871"/>
          </a:xfrm>
          <a:prstGeom prst="rect">
            <a:avLst/>
          </a:prstGeom>
          <a:solidFill>
            <a:srgbClr val="EEB5C7"/>
          </a:solidFill>
          <a:ln>
            <a:solidFill>
              <a:srgbClr val="EEB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08BA98-6A31-447B-9E48-92AAAFDC5A97}"/>
              </a:ext>
            </a:extLst>
          </p:cNvPr>
          <p:cNvSpPr/>
          <p:nvPr/>
        </p:nvSpPr>
        <p:spPr>
          <a:xfrm>
            <a:off x="5556854" y="5331477"/>
            <a:ext cx="1043779" cy="1322479"/>
          </a:xfrm>
          <a:prstGeom prst="rect">
            <a:avLst/>
          </a:prstGeom>
          <a:solidFill>
            <a:srgbClr val="EEB5C7"/>
          </a:solidFill>
          <a:ln>
            <a:solidFill>
              <a:srgbClr val="EEB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E01923E-ED35-43EF-8CAC-E95DA17A9132}"/>
              </a:ext>
            </a:extLst>
          </p:cNvPr>
          <p:cNvSpPr/>
          <p:nvPr/>
        </p:nvSpPr>
        <p:spPr>
          <a:xfrm>
            <a:off x="7028552" y="5367436"/>
            <a:ext cx="1043779" cy="1322479"/>
          </a:xfrm>
          <a:prstGeom prst="rect">
            <a:avLst/>
          </a:prstGeom>
          <a:solidFill>
            <a:srgbClr val="EEB5C7"/>
          </a:solidFill>
          <a:ln>
            <a:solidFill>
              <a:srgbClr val="EEB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1C1854-8B83-4491-B2F9-920F89E13C72}"/>
              </a:ext>
            </a:extLst>
          </p:cNvPr>
          <p:cNvSpPr/>
          <p:nvPr/>
        </p:nvSpPr>
        <p:spPr>
          <a:xfrm>
            <a:off x="6245202" y="6318847"/>
            <a:ext cx="1043779" cy="456742"/>
          </a:xfrm>
          <a:prstGeom prst="rect">
            <a:avLst/>
          </a:prstGeom>
          <a:solidFill>
            <a:srgbClr val="EEB5C7"/>
          </a:solidFill>
          <a:ln>
            <a:solidFill>
              <a:srgbClr val="EEB5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236EC5D-57C7-49B2-8426-7B886B0DE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062" t="92153" r="33313" b="2122"/>
          <a:stretch/>
        </p:blipFill>
        <p:spPr>
          <a:xfrm>
            <a:off x="5014270" y="5436003"/>
            <a:ext cx="3544610" cy="34953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868B9B6-A100-4AF1-ABA7-3397E2DC4B9E}"/>
              </a:ext>
            </a:extLst>
          </p:cNvPr>
          <p:cNvSpPr/>
          <p:nvPr/>
        </p:nvSpPr>
        <p:spPr>
          <a:xfrm>
            <a:off x="5219522" y="6344964"/>
            <a:ext cx="3087716" cy="49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243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สลค. นำร่าง พ.ร.บ. งบประมาณรายจ่าย</a:t>
            </a:r>
          </a:p>
          <a:p>
            <a:pPr marL="0" marR="0" lvl="0" indent="0" algn="ctr" defTabSz="914243" rtl="0" eaLnBrk="1" fontAlgn="auto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ประจำปี 2564 ขึ้นทูลเกล้าฯ ถวาย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78DB5B0-C81A-43D7-8CE9-1317EE96EBBE}"/>
              </a:ext>
            </a:extLst>
          </p:cNvPr>
          <p:cNvSpPr txBox="1"/>
          <p:nvPr/>
        </p:nvSpPr>
        <p:spPr>
          <a:xfrm>
            <a:off x="10914787" y="6550223"/>
            <a:ext cx="1244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อัพเดท 25 พ.ค. 2563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5" name="Slide Number Placeholder 26">
            <a:extLst>
              <a:ext uri="{FF2B5EF4-FFF2-40B4-BE49-F238E27FC236}">
                <a16:creationId xmlns:a16="http://schemas.microsoft.com/office/drawing/2014/main" id="{06913933-4190-44F6-B77E-E7547FC40EE3}"/>
              </a:ext>
            </a:extLst>
          </p:cNvPr>
          <p:cNvSpPr txBox="1">
            <a:spLocks/>
          </p:cNvSpPr>
          <p:nvPr/>
        </p:nvSpPr>
        <p:spPr>
          <a:xfrm>
            <a:off x="9387708" y="6111843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95267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1524000" y="0"/>
            <a:ext cx="9144000" cy="6858000"/>
          </a:xfrm>
          <a:prstGeom prst="rect">
            <a:avLst/>
          </a:prstGeom>
          <a:solidFill>
            <a:schemeClr val="bg1">
              <a:lumMod val="95000"/>
              <a:alpha val="4235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7"/>
          <a:stretch/>
        </p:blipFill>
        <p:spPr>
          <a:xfrm flipH="1">
            <a:off x="5394000" y="981057"/>
            <a:ext cx="5274000" cy="2988341"/>
          </a:xfrm>
          <a:prstGeom prst="homePlate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542080" y="2709248"/>
            <a:ext cx="5274000" cy="2952000"/>
          </a:xfrm>
          <a:prstGeom prst="homePlate">
            <a:avLst/>
          </a:prstGeom>
          <a:solidFill>
            <a:srgbClr val="CCECFF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952" y="3342060"/>
            <a:ext cx="4457033" cy="1470025"/>
          </a:xfrm>
        </p:spPr>
        <p:txBody>
          <a:bodyPr>
            <a:normAutofit/>
          </a:bodyPr>
          <a:lstStyle/>
          <a:p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THANK YOU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532838" y="2564904"/>
            <a:ext cx="355505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032104" y="4077072"/>
            <a:ext cx="3617816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26">
            <a:extLst>
              <a:ext uri="{FF2B5EF4-FFF2-40B4-BE49-F238E27FC236}">
                <a16:creationId xmlns:a16="http://schemas.microsoft.com/office/drawing/2014/main" id="{C0A0CBCB-0FC5-4CC8-9828-31B1F52A6992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055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id="{20D3092B-2ACE-419C-9B11-42D1DE0C6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620">
            <a:off x="5058807" y="2118396"/>
            <a:ext cx="1976278" cy="182644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22">
            <a:extLst>
              <a:ext uri="{FF2B5EF4-FFF2-40B4-BE49-F238E27FC236}">
                <a16:creationId xmlns:a16="http://schemas.microsoft.com/office/drawing/2014/main" id="{94B657E7-4761-493E-B6C5-5ABC64837243}"/>
              </a:ext>
            </a:extLst>
          </p:cNvPr>
          <p:cNvSpPr>
            <a:spLocks/>
          </p:cNvSpPr>
          <p:nvPr/>
        </p:nvSpPr>
        <p:spPr>
          <a:xfrm rot="21414547">
            <a:off x="5539036" y="2475968"/>
            <a:ext cx="1015842" cy="938823"/>
          </a:xfrm>
          <a:custGeom>
            <a:avLst/>
            <a:gdLst/>
            <a:ahLst/>
            <a:cxnLst/>
            <a:rect l="l" t="t" r="r" b="b"/>
            <a:pathLst>
              <a:path w="3880153" h="3953697">
                <a:moveTo>
                  <a:pt x="1455" y="3168352"/>
                </a:moveTo>
                <a:cubicBezTo>
                  <a:pt x="205207" y="3400679"/>
                  <a:pt x="634857" y="3494667"/>
                  <a:pt x="960501" y="3505633"/>
                </a:cubicBezTo>
                <a:cubicBezTo>
                  <a:pt x="1028690" y="3627447"/>
                  <a:pt x="1119686" y="3734676"/>
                  <a:pt x="1227538" y="3821974"/>
                </a:cubicBezTo>
                <a:cubicBezTo>
                  <a:pt x="1160267" y="3830083"/>
                  <a:pt x="1089308" y="3833153"/>
                  <a:pt x="1014889" y="3832102"/>
                </a:cubicBezTo>
                <a:cubicBezTo>
                  <a:pt x="621954" y="3837001"/>
                  <a:pt x="201774" y="3729237"/>
                  <a:pt x="6261" y="3480618"/>
                </a:cubicBezTo>
                <a:cubicBezTo>
                  <a:pt x="13084" y="3484795"/>
                  <a:pt x="14745" y="3457252"/>
                  <a:pt x="1455" y="3168352"/>
                </a:cubicBezTo>
                <a:close/>
                <a:moveTo>
                  <a:pt x="3880153" y="3138359"/>
                </a:moveTo>
                <a:cubicBezTo>
                  <a:pt x="3866863" y="3427259"/>
                  <a:pt x="3868524" y="3454802"/>
                  <a:pt x="3875347" y="3450625"/>
                </a:cubicBezTo>
                <a:cubicBezTo>
                  <a:pt x="3706183" y="3641999"/>
                  <a:pt x="3368822" y="3808933"/>
                  <a:pt x="2885642" y="3802109"/>
                </a:cubicBezTo>
                <a:cubicBezTo>
                  <a:pt x="2813626" y="3803007"/>
                  <a:pt x="2740694" y="3800121"/>
                  <a:pt x="2668496" y="3792296"/>
                </a:cubicBezTo>
                <a:cubicBezTo>
                  <a:pt x="2770475" y="3703843"/>
                  <a:pt x="2855364" y="3596451"/>
                  <a:pt x="2918364" y="3475766"/>
                </a:cubicBezTo>
                <a:cubicBezTo>
                  <a:pt x="3244332" y="3465202"/>
                  <a:pt x="3675828" y="3371339"/>
                  <a:pt x="3880153" y="3138359"/>
                </a:cubicBezTo>
                <a:close/>
                <a:moveTo>
                  <a:pt x="2029821" y="3074540"/>
                </a:moveTo>
                <a:cubicBezTo>
                  <a:pt x="2072358" y="3090570"/>
                  <a:pt x="2100256" y="3117016"/>
                  <a:pt x="2101178" y="3147049"/>
                </a:cubicBezTo>
                <a:cubicBezTo>
                  <a:pt x="2102135" y="3178198"/>
                  <a:pt x="2073853" y="3206004"/>
                  <a:pt x="2029821" y="3222855"/>
                </a:cubicBezTo>
                <a:close/>
                <a:moveTo>
                  <a:pt x="1455" y="2758032"/>
                </a:moveTo>
                <a:cubicBezTo>
                  <a:pt x="177591" y="2958870"/>
                  <a:pt x="522539" y="3056328"/>
                  <a:pt x="823260" y="3085716"/>
                </a:cubicBezTo>
                <a:cubicBezTo>
                  <a:pt x="836237" y="3203756"/>
                  <a:pt x="868282" y="3316114"/>
                  <a:pt x="916781" y="3419465"/>
                </a:cubicBezTo>
                <a:cubicBezTo>
                  <a:pt x="553826" y="3407844"/>
                  <a:pt x="185565" y="3298305"/>
                  <a:pt x="6261" y="3070298"/>
                </a:cubicBezTo>
                <a:cubicBezTo>
                  <a:pt x="13084" y="3074475"/>
                  <a:pt x="14745" y="3046932"/>
                  <a:pt x="1455" y="2758032"/>
                </a:cubicBezTo>
                <a:close/>
                <a:moveTo>
                  <a:pt x="3880153" y="2733869"/>
                </a:moveTo>
                <a:cubicBezTo>
                  <a:pt x="3866863" y="3022769"/>
                  <a:pt x="3868524" y="3050312"/>
                  <a:pt x="3875347" y="3046135"/>
                </a:cubicBezTo>
                <a:cubicBezTo>
                  <a:pt x="3714650" y="3227931"/>
                  <a:pt x="3402172" y="3387671"/>
                  <a:pt x="2957054" y="3395450"/>
                </a:cubicBezTo>
                <a:cubicBezTo>
                  <a:pt x="3001703" y="3291967"/>
                  <a:pt x="3030894" y="3180307"/>
                  <a:pt x="3041718" y="3063353"/>
                </a:cubicBezTo>
                <a:cubicBezTo>
                  <a:pt x="3346235" y="3035739"/>
                  <a:pt x="3700756" y="2938426"/>
                  <a:pt x="3880153" y="2733869"/>
                </a:cubicBezTo>
                <a:close/>
                <a:moveTo>
                  <a:pt x="1820161" y="2670546"/>
                </a:moveTo>
                <a:lnTo>
                  <a:pt x="1820161" y="2807794"/>
                </a:lnTo>
                <a:cubicBezTo>
                  <a:pt x="1784534" y="2791726"/>
                  <a:pt x="1761919" y="2767633"/>
                  <a:pt x="1761090" y="2740643"/>
                </a:cubicBezTo>
                <a:cubicBezTo>
                  <a:pt x="1760228" y="2712584"/>
                  <a:pt x="1783091" y="2687237"/>
                  <a:pt x="1820161" y="2670546"/>
                </a:cubicBezTo>
                <a:close/>
                <a:moveTo>
                  <a:pt x="1820161" y="2351698"/>
                </a:moveTo>
                <a:lnTo>
                  <a:pt x="1820161" y="2426781"/>
                </a:lnTo>
                <a:cubicBezTo>
                  <a:pt x="1541058" y="2454722"/>
                  <a:pt x="1332994" y="2587385"/>
                  <a:pt x="1337817" y="2744384"/>
                </a:cubicBezTo>
                <a:cubicBezTo>
                  <a:pt x="1342529" y="2897779"/>
                  <a:pt x="1548926" y="3024362"/>
                  <a:pt x="1820161" y="3051732"/>
                </a:cubicBezTo>
                <a:lnTo>
                  <a:pt x="1820161" y="3217389"/>
                </a:lnTo>
                <a:cubicBezTo>
                  <a:pt x="1786002" y="3201854"/>
                  <a:pt x="1763663" y="3178972"/>
                  <a:pt x="1761274" y="3153060"/>
                </a:cubicBezTo>
                <a:lnTo>
                  <a:pt x="1338460" y="3164281"/>
                </a:lnTo>
                <a:cubicBezTo>
                  <a:pt x="1352256" y="3313879"/>
                  <a:pt x="1556620" y="3434536"/>
                  <a:pt x="1820161" y="3461071"/>
                </a:cubicBezTo>
                <a:lnTo>
                  <a:pt x="1820161" y="3539697"/>
                </a:lnTo>
                <a:lnTo>
                  <a:pt x="2029821" y="3539697"/>
                </a:lnTo>
                <a:lnTo>
                  <a:pt x="2029821" y="3462128"/>
                </a:lnTo>
                <a:cubicBezTo>
                  <a:pt x="2315071" y="3436849"/>
                  <a:pt x="2529344" y="3302606"/>
                  <a:pt x="2524450" y="3143308"/>
                </a:cubicBezTo>
                <a:cubicBezTo>
                  <a:pt x="2519668" y="2987610"/>
                  <a:pt x="2307099" y="2859535"/>
                  <a:pt x="2029821" y="2834965"/>
                </a:cubicBezTo>
                <a:lnTo>
                  <a:pt x="2029821" y="2665297"/>
                </a:lnTo>
                <a:cubicBezTo>
                  <a:pt x="2070848" y="2680600"/>
                  <a:pt x="2098329" y="2705732"/>
                  <a:pt x="2100994" y="2734632"/>
                </a:cubicBezTo>
                <a:lnTo>
                  <a:pt x="2523807" y="2723411"/>
                </a:lnTo>
                <a:cubicBezTo>
                  <a:pt x="2509797" y="2571487"/>
                  <a:pt x="2299247" y="2449410"/>
                  <a:pt x="2029821" y="2425195"/>
                </a:cubicBezTo>
                <a:lnTo>
                  <a:pt x="2029821" y="2351698"/>
                </a:lnTo>
                <a:close/>
                <a:moveTo>
                  <a:pt x="1455" y="2347712"/>
                </a:moveTo>
                <a:cubicBezTo>
                  <a:pt x="183117" y="2554851"/>
                  <a:pt x="544352" y="2652021"/>
                  <a:pt x="851373" y="2678440"/>
                </a:cubicBezTo>
                <a:cubicBezTo>
                  <a:pt x="827251" y="2766976"/>
                  <a:pt x="815133" y="2860130"/>
                  <a:pt x="815133" y="2956114"/>
                </a:cubicBezTo>
                <a:cubicBezTo>
                  <a:pt x="815133" y="2971896"/>
                  <a:pt x="815461" y="2987602"/>
                  <a:pt x="817509" y="3003166"/>
                </a:cubicBezTo>
                <a:cubicBezTo>
                  <a:pt x="488191" y="2976547"/>
                  <a:pt x="169203" y="2867179"/>
                  <a:pt x="6261" y="2659978"/>
                </a:cubicBezTo>
                <a:cubicBezTo>
                  <a:pt x="13084" y="2664155"/>
                  <a:pt x="14745" y="2636612"/>
                  <a:pt x="1455" y="2347712"/>
                </a:cubicBezTo>
                <a:close/>
                <a:moveTo>
                  <a:pt x="3880153" y="2329379"/>
                </a:moveTo>
                <a:cubicBezTo>
                  <a:pt x="3866863" y="2618279"/>
                  <a:pt x="3868524" y="2645822"/>
                  <a:pt x="3875347" y="2641645"/>
                </a:cubicBezTo>
                <a:cubicBezTo>
                  <a:pt x="3725516" y="2811149"/>
                  <a:pt x="3443734" y="2961479"/>
                  <a:pt x="3045509" y="2988274"/>
                </a:cubicBezTo>
                <a:lnTo>
                  <a:pt x="3047133" y="2956114"/>
                </a:lnTo>
                <a:cubicBezTo>
                  <a:pt x="3047133" y="2854429"/>
                  <a:pt x="3033534" y="2755921"/>
                  <a:pt x="3006831" y="2662641"/>
                </a:cubicBezTo>
                <a:cubicBezTo>
                  <a:pt x="3318650" y="2638590"/>
                  <a:pt x="3693842" y="2541819"/>
                  <a:pt x="3880153" y="2329379"/>
                </a:cubicBezTo>
                <a:close/>
                <a:moveTo>
                  <a:pt x="1931133" y="1937697"/>
                </a:moveTo>
                <a:cubicBezTo>
                  <a:pt x="2487898" y="1937697"/>
                  <a:pt x="2939245" y="2388994"/>
                  <a:pt x="2939245" y="2945697"/>
                </a:cubicBezTo>
                <a:cubicBezTo>
                  <a:pt x="2939245" y="3502400"/>
                  <a:pt x="2487898" y="3953697"/>
                  <a:pt x="1931133" y="3953697"/>
                </a:cubicBezTo>
                <a:cubicBezTo>
                  <a:pt x="1374368" y="3953697"/>
                  <a:pt x="923021" y="3502400"/>
                  <a:pt x="923021" y="2945697"/>
                </a:cubicBezTo>
                <a:cubicBezTo>
                  <a:pt x="923021" y="2388994"/>
                  <a:pt x="1374368" y="1937697"/>
                  <a:pt x="1931133" y="1937697"/>
                </a:cubicBezTo>
                <a:close/>
                <a:moveTo>
                  <a:pt x="1455" y="1937392"/>
                </a:moveTo>
                <a:cubicBezTo>
                  <a:pt x="214734" y="2180582"/>
                  <a:pt x="675532" y="2272194"/>
                  <a:pt x="1005427" y="2276729"/>
                </a:cubicBezTo>
                <a:lnTo>
                  <a:pt x="1048467" y="2274995"/>
                </a:lnTo>
                <a:cubicBezTo>
                  <a:pt x="973036" y="2370730"/>
                  <a:pt x="913948" y="2479702"/>
                  <a:pt x="874973" y="2597837"/>
                </a:cubicBezTo>
                <a:cubicBezTo>
                  <a:pt x="525848" y="2578625"/>
                  <a:pt x="178686" y="2468917"/>
                  <a:pt x="6261" y="2249658"/>
                </a:cubicBezTo>
                <a:cubicBezTo>
                  <a:pt x="13084" y="2253835"/>
                  <a:pt x="14745" y="2226292"/>
                  <a:pt x="1455" y="1937392"/>
                </a:cubicBezTo>
                <a:close/>
                <a:moveTo>
                  <a:pt x="3880153" y="1924889"/>
                </a:moveTo>
                <a:cubicBezTo>
                  <a:pt x="3866863" y="2213789"/>
                  <a:pt x="3868524" y="2241332"/>
                  <a:pt x="3875347" y="2237155"/>
                </a:cubicBezTo>
                <a:cubicBezTo>
                  <a:pt x="3717776" y="2415415"/>
                  <a:pt x="3414270" y="2572469"/>
                  <a:pt x="2982846" y="2585687"/>
                </a:cubicBezTo>
                <a:cubicBezTo>
                  <a:pt x="2942265" y="2466665"/>
                  <a:pt x="2881020" y="2357243"/>
                  <a:pt x="2803561" y="2261302"/>
                </a:cubicBezTo>
                <a:cubicBezTo>
                  <a:pt x="2828324" y="2263132"/>
                  <a:pt x="2852587" y="2263902"/>
                  <a:pt x="2876180" y="2264226"/>
                </a:cubicBezTo>
                <a:cubicBezTo>
                  <a:pt x="3206076" y="2259691"/>
                  <a:pt x="3666874" y="2168079"/>
                  <a:pt x="3880153" y="1924889"/>
                </a:cubicBezTo>
                <a:close/>
                <a:moveTo>
                  <a:pt x="2970728" y="1742046"/>
                </a:moveTo>
                <a:cubicBezTo>
                  <a:pt x="3013265" y="1749515"/>
                  <a:pt x="3041163" y="1761838"/>
                  <a:pt x="3042085" y="1775832"/>
                </a:cubicBezTo>
                <a:cubicBezTo>
                  <a:pt x="3043042" y="1790346"/>
                  <a:pt x="3014760" y="1803303"/>
                  <a:pt x="2970728" y="1811155"/>
                </a:cubicBezTo>
                <a:close/>
                <a:moveTo>
                  <a:pt x="2761068" y="1553800"/>
                </a:moveTo>
                <a:lnTo>
                  <a:pt x="2761068" y="1617752"/>
                </a:lnTo>
                <a:cubicBezTo>
                  <a:pt x="2725441" y="1610265"/>
                  <a:pt x="2702826" y="1599039"/>
                  <a:pt x="2701997" y="1586462"/>
                </a:cubicBezTo>
                <a:cubicBezTo>
                  <a:pt x="2701135" y="1573388"/>
                  <a:pt x="2723998" y="1561577"/>
                  <a:pt x="2761068" y="1553800"/>
                </a:cubicBezTo>
                <a:close/>
                <a:moveTo>
                  <a:pt x="2761068" y="1405229"/>
                </a:moveTo>
                <a:lnTo>
                  <a:pt x="2761068" y="1440215"/>
                </a:lnTo>
                <a:cubicBezTo>
                  <a:pt x="2481965" y="1453234"/>
                  <a:pt x="2273901" y="1515050"/>
                  <a:pt x="2278724" y="1588206"/>
                </a:cubicBezTo>
                <a:cubicBezTo>
                  <a:pt x="2283436" y="1659682"/>
                  <a:pt x="2489833" y="1718665"/>
                  <a:pt x="2761068" y="1731418"/>
                </a:cubicBezTo>
                <a:lnTo>
                  <a:pt x="2761068" y="1808608"/>
                </a:lnTo>
                <a:cubicBezTo>
                  <a:pt x="2726909" y="1801369"/>
                  <a:pt x="2704570" y="1790707"/>
                  <a:pt x="2702181" y="1778633"/>
                </a:cubicBezTo>
                <a:lnTo>
                  <a:pt x="2279367" y="1783861"/>
                </a:lnTo>
                <a:cubicBezTo>
                  <a:pt x="2293163" y="1853568"/>
                  <a:pt x="2497527" y="1909790"/>
                  <a:pt x="2761068" y="1922154"/>
                </a:cubicBezTo>
                <a:lnTo>
                  <a:pt x="2761068" y="1958791"/>
                </a:lnTo>
                <a:lnTo>
                  <a:pt x="2970728" y="1958791"/>
                </a:lnTo>
                <a:lnTo>
                  <a:pt x="2970728" y="1922647"/>
                </a:lnTo>
                <a:cubicBezTo>
                  <a:pt x="3255978" y="1910868"/>
                  <a:pt x="3470251" y="1848316"/>
                  <a:pt x="3465357" y="1774089"/>
                </a:cubicBezTo>
                <a:cubicBezTo>
                  <a:pt x="3460575" y="1701540"/>
                  <a:pt x="3248006" y="1641862"/>
                  <a:pt x="2970728" y="1630413"/>
                </a:cubicBezTo>
                <a:lnTo>
                  <a:pt x="2970728" y="1551354"/>
                </a:lnTo>
                <a:cubicBezTo>
                  <a:pt x="3011755" y="1558485"/>
                  <a:pt x="3039236" y="1570195"/>
                  <a:pt x="3041901" y="1583662"/>
                </a:cubicBezTo>
                <a:lnTo>
                  <a:pt x="3464714" y="1578433"/>
                </a:lnTo>
                <a:cubicBezTo>
                  <a:pt x="3450704" y="1507642"/>
                  <a:pt x="3240154" y="1450759"/>
                  <a:pt x="2970728" y="1439476"/>
                </a:cubicBezTo>
                <a:lnTo>
                  <a:pt x="2970728" y="1405229"/>
                </a:lnTo>
                <a:close/>
                <a:moveTo>
                  <a:pt x="2872041" y="1244391"/>
                </a:moveTo>
                <a:cubicBezTo>
                  <a:pt x="3428806" y="1244391"/>
                  <a:pt x="3880153" y="1453922"/>
                  <a:pt x="3880153" y="1712391"/>
                </a:cubicBezTo>
                <a:cubicBezTo>
                  <a:pt x="3880153" y="1970860"/>
                  <a:pt x="3428806" y="2180391"/>
                  <a:pt x="2872041" y="2180391"/>
                </a:cubicBezTo>
                <a:cubicBezTo>
                  <a:pt x="2823092" y="2180391"/>
                  <a:pt x="2774958" y="2178772"/>
                  <a:pt x="2727893" y="2175376"/>
                </a:cubicBezTo>
                <a:cubicBezTo>
                  <a:pt x="2525684" y="1968353"/>
                  <a:pt x="2243385" y="1840114"/>
                  <a:pt x="1931133" y="1840114"/>
                </a:cubicBezTo>
                <a:cubicBezTo>
                  <a:pt x="1612467" y="1840114"/>
                  <a:pt x="1324996" y="1973676"/>
                  <a:pt x="1122380" y="2188572"/>
                </a:cubicBezTo>
                <a:cubicBezTo>
                  <a:pt x="1087421" y="2190857"/>
                  <a:pt x="1051575" y="2191340"/>
                  <a:pt x="1014889" y="2190822"/>
                </a:cubicBezTo>
                <a:cubicBezTo>
                  <a:pt x="621954" y="2195721"/>
                  <a:pt x="201774" y="2087957"/>
                  <a:pt x="6261" y="1839338"/>
                </a:cubicBezTo>
                <a:cubicBezTo>
                  <a:pt x="13084" y="1843515"/>
                  <a:pt x="14745" y="1815972"/>
                  <a:pt x="1455" y="1527072"/>
                </a:cubicBezTo>
                <a:cubicBezTo>
                  <a:pt x="214734" y="1770262"/>
                  <a:pt x="675532" y="1861874"/>
                  <a:pt x="1005427" y="1866409"/>
                </a:cubicBezTo>
                <a:cubicBezTo>
                  <a:pt x="1278600" y="1862654"/>
                  <a:pt x="1641530" y="1799192"/>
                  <a:pt x="1878042" y="1637444"/>
                </a:cubicBezTo>
                <a:cubicBezTo>
                  <a:pt x="1954537" y="1414404"/>
                  <a:pt x="2370521" y="1244391"/>
                  <a:pt x="2872041" y="1244391"/>
                </a:cubicBezTo>
                <a:close/>
                <a:moveTo>
                  <a:pt x="1455" y="1116752"/>
                </a:moveTo>
                <a:cubicBezTo>
                  <a:pt x="214734" y="1359942"/>
                  <a:pt x="675532" y="1451554"/>
                  <a:pt x="1005427" y="1456089"/>
                </a:cubicBezTo>
                <a:cubicBezTo>
                  <a:pt x="1335323" y="1451554"/>
                  <a:pt x="1796121" y="1359942"/>
                  <a:pt x="2009400" y="1116752"/>
                </a:cubicBezTo>
                <a:cubicBezTo>
                  <a:pt x="1996110" y="1405652"/>
                  <a:pt x="1997771" y="1433195"/>
                  <a:pt x="2004594" y="1429018"/>
                </a:cubicBezTo>
                <a:cubicBezTo>
                  <a:pt x="1835430" y="1620392"/>
                  <a:pt x="1498069" y="1787326"/>
                  <a:pt x="1014889" y="1780502"/>
                </a:cubicBezTo>
                <a:cubicBezTo>
                  <a:pt x="621954" y="1785401"/>
                  <a:pt x="201774" y="1677637"/>
                  <a:pt x="6261" y="1429018"/>
                </a:cubicBezTo>
                <a:cubicBezTo>
                  <a:pt x="13084" y="1433195"/>
                  <a:pt x="14745" y="1405652"/>
                  <a:pt x="1455" y="1116752"/>
                </a:cubicBezTo>
                <a:close/>
                <a:moveTo>
                  <a:pt x="1455" y="706432"/>
                </a:moveTo>
                <a:cubicBezTo>
                  <a:pt x="214734" y="949622"/>
                  <a:pt x="675532" y="1041234"/>
                  <a:pt x="1005427" y="1045769"/>
                </a:cubicBezTo>
                <a:cubicBezTo>
                  <a:pt x="1335323" y="1041234"/>
                  <a:pt x="1796121" y="949622"/>
                  <a:pt x="2009400" y="706432"/>
                </a:cubicBezTo>
                <a:cubicBezTo>
                  <a:pt x="1996110" y="995332"/>
                  <a:pt x="1997771" y="1022875"/>
                  <a:pt x="2004594" y="1018698"/>
                </a:cubicBezTo>
                <a:cubicBezTo>
                  <a:pt x="1835430" y="1210072"/>
                  <a:pt x="1498069" y="1377006"/>
                  <a:pt x="1014889" y="1370182"/>
                </a:cubicBezTo>
                <a:cubicBezTo>
                  <a:pt x="621954" y="1375081"/>
                  <a:pt x="201774" y="1267317"/>
                  <a:pt x="6261" y="1018698"/>
                </a:cubicBezTo>
                <a:cubicBezTo>
                  <a:pt x="13084" y="1022875"/>
                  <a:pt x="14745" y="995332"/>
                  <a:pt x="1455" y="706432"/>
                </a:cubicBezTo>
                <a:close/>
                <a:moveTo>
                  <a:pt x="1106799" y="489687"/>
                </a:moveTo>
                <a:cubicBezTo>
                  <a:pt x="1149336" y="497156"/>
                  <a:pt x="1177233" y="509479"/>
                  <a:pt x="1178156" y="523473"/>
                </a:cubicBezTo>
                <a:cubicBezTo>
                  <a:pt x="1179112" y="537987"/>
                  <a:pt x="1150831" y="550944"/>
                  <a:pt x="1106799" y="558796"/>
                </a:cubicBezTo>
                <a:close/>
                <a:moveTo>
                  <a:pt x="897139" y="301441"/>
                </a:moveTo>
                <a:lnTo>
                  <a:pt x="897139" y="365393"/>
                </a:lnTo>
                <a:cubicBezTo>
                  <a:pt x="861512" y="357906"/>
                  <a:pt x="838897" y="346680"/>
                  <a:pt x="838068" y="334103"/>
                </a:cubicBezTo>
                <a:cubicBezTo>
                  <a:pt x="837206" y="321029"/>
                  <a:pt x="860069" y="309218"/>
                  <a:pt x="897139" y="301441"/>
                </a:cubicBezTo>
                <a:close/>
                <a:moveTo>
                  <a:pt x="897139" y="152870"/>
                </a:moveTo>
                <a:lnTo>
                  <a:pt x="897139" y="187856"/>
                </a:lnTo>
                <a:cubicBezTo>
                  <a:pt x="618036" y="200875"/>
                  <a:pt x="409972" y="262691"/>
                  <a:pt x="414795" y="335847"/>
                </a:cubicBezTo>
                <a:cubicBezTo>
                  <a:pt x="419507" y="407323"/>
                  <a:pt x="625904" y="466306"/>
                  <a:pt x="897139" y="479059"/>
                </a:cubicBezTo>
                <a:lnTo>
                  <a:pt x="897139" y="556249"/>
                </a:lnTo>
                <a:cubicBezTo>
                  <a:pt x="862980" y="549010"/>
                  <a:pt x="840641" y="538348"/>
                  <a:pt x="838251" y="526274"/>
                </a:cubicBezTo>
                <a:lnTo>
                  <a:pt x="415438" y="531502"/>
                </a:lnTo>
                <a:cubicBezTo>
                  <a:pt x="429234" y="601209"/>
                  <a:pt x="633598" y="657431"/>
                  <a:pt x="897139" y="669795"/>
                </a:cubicBezTo>
                <a:lnTo>
                  <a:pt x="897139" y="706432"/>
                </a:lnTo>
                <a:lnTo>
                  <a:pt x="1106799" y="706432"/>
                </a:lnTo>
                <a:lnTo>
                  <a:pt x="1106799" y="670288"/>
                </a:lnTo>
                <a:cubicBezTo>
                  <a:pt x="1392049" y="658509"/>
                  <a:pt x="1606322" y="595956"/>
                  <a:pt x="1601428" y="521730"/>
                </a:cubicBezTo>
                <a:cubicBezTo>
                  <a:pt x="1596646" y="449181"/>
                  <a:pt x="1384077" y="389502"/>
                  <a:pt x="1106799" y="378054"/>
                </a:cubicBezTo>
                <a:lnTo>
                  <a:pt x="1106799" y="298995"/>
                </a:lnTo>
                <a:cubicBezTo>
                  <a:pt x="1147826" y="306126"/>
                  <a:pt x="1175307" y="317836"/>
                  <a:pt x="1177972" y="331303"/>
                </a:cubicBezTo>
                <a:lnTo>
                  <a:pt x="1600785" y="326074"/>
                </a:lnTo>
                <a:cubicBezTo>
                  <a:pt x="1586775" y="255283"/>
                  <a:pt x="1376225" y="198400"/>
                  <a:pt x="1106799" y="187117"/>
                </a:cubicBezTo>
                <a:lnTo>
                  <a:pt x="1106799" y="152870"/>
                </a:lnTo>
                <a:close/>
                <a:moveTo>
                  <a:pt x="1008112" y="0"/>
                </a:moveTo>
                <a:cubicBezTo>
                  <a:pt x="1564877" y="0"/>
                  <a:pt x="2016224" y="209531"/>
                  <a:pt x="2016224" y="468000"/>
                </a:cubicBezTo>
                <a:cubicBezTo>
                  <a:pt x="2016224" y="726469"/>
                  <a:pt x="1564877" y="936000"/>
                  <a:pt x="1008112" y="936000"/>
                </a:cubicBezTo>
                <a:cubicBezTo>
                  <a:pt x="451347" y="936000"/>
                  <a:pt x="0" y="726469"/>
                  <a:pt x="0" y="468000"/>
                </a:cubicBezTo>
                <a:cubicBezTo>
                  <a:pt x="0" y="209531"/>
                  <a:pt x="451347" y="0"/>
                  <a:pt x="1008112" y="0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9" tIns="60947" rIns="121859" bIns="609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64356F-8ADA-42B6-81DC-9B09F86A20E3}"/>
              </a:ext>
            </a:extLst>
          </p:cNvPr>
          <p:cNvSpPr txBox="1"/>
          <p:nvPr/>
        </p:nvSpPr>
        <p:spPr>
          <a:xfrm>
            <a:off x="1383854" y="5455869"/>
            <a:ext cx="4004078" cy="430861"/>
          </a:xfrm>
          <a:prstGeom prst="rect">
            <a:avLst/>
          </a:prstGeom>
          <a:noFill/>
        </p:spPr>
        <p:txBody>
          <a:bodyPr wrap="square" lIns="121859" tIns="60947" rIns="121859" bIns="60947" rtlCol="0">
            <a:spAutoFit/>
          </a:bodyPr>
          <a:lstStyle/>
          <a:p>
            <a:pPr marL="0" marR="0" lvl="0" indent="0" algn="l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ส่งเสริมให้โครงการลงทุนขนาดใหญ่ของประเทศ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02E8A1-006A-40D0-A74E-B42D25ACB7AE}"/>
              </a:ext>
            </a:extLst>
          </p:cNvPr>
          <p:cNvSpPr txBox="1"/>
          <p:nvPr/>
        </p:nvSpPr>
        <p:spPr>
          <a:xfrm>
            <a:off x="8457382" y="3193834"/>
            <a:ext cx="3503712" cy="1354191"/>
          </a:xfrm>
          <a:prstGeom prst="rect">
            <a:avLst/>
          </a:prstGeom>
          <a:noFill/>
        </p:spPr>
        <p:txBody>
          <a:bodyPr wrap="square" lIns="121859" tIns="60947" rIns="121859" bIns="60947" rtlCol="0">
            <a:spAutoFit/>
          </a:bodyPr>
          <a:lstStyle/>
          <a:p>
            <a:pPr marL="0" marR="0" lvl="0" indent="0" algn="l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ส่งเสริมความร่วมมือระหว่างหน่วยงานในระบบการวิจัยและนวัตกรรม หน่วยงานอื่นของรัฐและเอกชน ในการนำผลงานวิจัยและนวัตกรรมไปใช้ในการพัฒนาชุมชนและพื้นที่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252F67-38CC-4C7A-969E-DAD4DCD153F3}"/>
              </a:ext>
            </a:extLst>
          </p:cNvPr>
          <p:cNvSpPr txBox="1"/>
          <p:nvPr/>
        </p:nvSpPr>
        <p:spPr>
          <a:xfrm>
            <a:off x="5914514" y="5284348"/>
            <a:ext cx="4257059" cy="1354191"/>
          </a:xfrm>
          <a:prstGeom prst="rect">
            <a:avLst/>
          </a:prstGeom>
          <a:noFill/>
        </p:spPr>
        <p:txBody>
          <a:bodyPr wrap="square" lIns="121859" tIns="60947" rIns="121859" bIns="60947" rtlCol="0">
            <a:spAutoFit/>
          </a:bodyPr>
          <a:lstStyle/>
          <a:p>
            <a:pPr marL="0" marR="0" lvl="0" indent="0" algn="l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สนับสนุนการเพิ่มสมรรถนะในการเลือกการรับ การถ่ายทอด และการร่วมมือกับบุคคลหรือหน่วยงานต่างประเทศ เพื่อให้วิทยาการ เทคโนโลยี และนวัตกรรมที่ทันสมัยและมีประสิทธิภาพ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E7EB2E-E169-4592-80F1-C6548FDAD6DD}"/>
              </a:ext>
            </a:extLst>
          </p:cNvPr>
          <p:cNvSpPr txBox="1"/>
          <p:nvPr/>
        </p:nvSpPr>
        <p:spPr>
          <a:xfrm>
            <a:off x="6458" y="1135329"/>
            <a:ext cx="3547903" cy="1661967"/>
          </a:xfrm>
          <a:prstGeom prst="rect">
            <a:avLst/>
          </a:prstGeom>
          <a:noFill/>
        </p:spPr>
        <p:txBody>
          <a:bodyPr wrap="square" lIns="121859" tIns="60947" rIns="121859" bIns="60947" rtlCol="0">
            <a:spAutoFit/>
          </a:bodyPr>
          <a:lstStyle/>
          <a:p>
            <a:pPr marL="0" marR="0" lvl="0" indent="0" algn="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ส่งเสริมการผลิตและพัฒนากำลังคน</a:t>
            </a:r>
          </a:p>
          <a:p>
            <a:pPr marL="0" marR="0" lvl="0" indent="0" algn="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ด้านวิทยาศาสตร์ เทคโนโลยี การวิจัยและนวัตกรรม รวมทั้งยกระดับความสามารถของผู้ประกอบการ ภาคเกษตรกรรม อุตสาหกรรม และภาคบริการของประเทศ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7FF92-3E89-467B-848A-603C90B4DCBE}"/>
              </a:ext>
            </a:extLst>
          </p:cNvPr>
          <p:cNvSpPr txBox="1"/>
          <p:nvPr/>
        </p:nvSpPr>
        <p:spPr>
          <a:xfrm>
            <a:off x="145347" y="3672946"/>
            <a:ext cx="3537240" cy="738637"/>
          </a:xfrm>
          <a:prstGeom prst="rect">
            <a:avLst/>
          </a:prstGeom>
          <a:noFill/>
        </p:spPr>
        <p:txBody>
          <a:bodyPr wrap="square" lIns="121859" tIns="60947" rIns="121859" bIns="60947" rtlCol="0">
            <a:spAutoFit/>
          </a:bodyPr>
          <a:lstStyle/>
          <a:p>
            <a:pPr marL="0" marR="0" lvl="0" indent="0" algn="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rPr>
              <a:t>พัฒนาโครงสร้างพื้นฐานด้านวิทยาศาสตร์ เทคโนโลยี การวิจัยและนวัตกรรม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grpSp>
        <p:nvGrpSpPr>
          <p:cNvPr id="11" name="그룹 47">
            <a:extLst>
              <a:ext uri="{FF2B5EF4-FFF2-40B4-BE49-F238E27FC236}">
                <a16:creationId xmlns:a16="http://schemas.microsoft.com/office/drawing/2014/main" id="{AC74C60F-1ADE-4646-AEBF-52E93AEC802C}"/>
              </a:ext>
            </a:extLst>
          </p:cNvPr>
          <p:cNvGrpSpPr/>
          <p:nvPr/>
        </p:nvGrpSpPr>
        <p:grpSpPr>
          <a:xfrm rot="21028620">
            <a:off x="3739271" y="1911200"/>
            <a:ext cx="5072862" cy="3444575"/>
            <a:chOff x="3778683" y="1477903"/>
            <a:chExt cx="4979640" cy="3658669"/>
          </a:xfrm>
        </p:grpSpPr>
        <p:sp>
          <p:nvSpPr>
            <p:cNvPr id="12" name="Oval 94">
              <a:extLst>
                <a:ext uri="{FF2B5EF4-FFF2-40B4-BE49-F238E27FC236}">
                  <a16:creationId xmlns:a16="http://schemas.microsoft.com/office/drawing/2014/main" id="{F2C7ED24-445C-4366-BCF6-7BF001793571}"/>
                </a:ext>
              </a:extLst>
            </p:cNvPr>
            <p:cNvSpPr/>
            <p:nvPr/>
          </p:nvSpPr>
          <p:spPr>
            <a:xfrm>
              <a:off x="3778683" y="2899773"/>
              <a:ext cx="725420" cy="7254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3" name="Oval 95">
              <a:extLst>
                <a:ext uri="{FF2B5EF4-FFF2-40B4-BE49-F238E27FC236}">
                  <a16:creationId xmlns:a16="http://schemas.microsoft.com/office/drawing/2014/main" id="{94CAC9E0-07C4-4D33-8E9A-88E5C8AD2FBA}"/>
                </a:ext>
              </a:extLst>
            </p:cNvPr>
            <p:cNvSpPr/>
            <p:nvPr/>
          </p:nvSpPr>
          <p:spPr>
            <a:xfrm>
              <a:off x="4412605" y="4207636"/>
              <a:ext cx="725420" cy="7254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4" name="Oval 96">
              <a:extLst>
                <a:ext uri="{FF2B5EF4-FFF2-40B4-BE49-F238E27FC236}">
                  <a16:creationId xmlns:a16="http://schemas.microsoft.com/office/drawing/2014/main" id="{F0C2A44D-6672-494D-9680-8EBA380DBA25}"/>
                </a:ext>
              </a:extLst>
            </p:cNvPr>
            <p:cNvSpPr/>
            <p:nvPr/>
          </p:nvSpPr>
          <p:spPr>
            <a:xfrm>
              <a:off x="6551484" y="4411152"/>
              <a:ext cx="725420" cy="7254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5" name="Oval 97">
              <a:extLst>
                <a:ext uri="{FF2B5EF4-FFF2-40B4-BE49-F238E27FC236}">
                  <a16:creationId xmlns:a16="http://schemas.microsoft.com/office/drawing/2014/main" id="{B40C14B8-9FB1-447A-8841-C2F3667637EE}"/>
                </a:ext>
              </a:extLst>
            </p:cNvPr>
            <p:cNvSpPr/>
            <p:nvPr/>
          </p:nvSpPr>
          <p:spPr>
            <a:xfrm>
              <a:off x="7805437" y="3085598"/>
              <a:ext cx="725420" cy="7254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6" name="Oval 98">
              <a:extLst>
                <a:ext uri="{FF2B5EF4-FFF2-40B4-BE49-F238E27FC236}">
                  <a16:creationId xmlns:a16="http://schemas.microsoft.com/office/drawing/2014/main" id="{99DE23B6-D3F1-4674-A025-FE9E7D52D1E6}"/>
                </a:ext>
              </a:extLst>
            </p:cNvPr>
            <p:cNvSpPr/>
            <p:nvPr/>
          </p:nvSpPr>
          <p:spPr>
            <a:xfrm>
              <a:off x="8032903" y="1477903"/>
              <a:ext cx="725420" cy="72542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4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7" name="Parallelogram 30">
              <a:extLst>
                <a:ext uri="{FF2B5EF4-FFF2-40B4-BE49-F238E27FC236}">
                  <a16:creationId xmlns:a16="http://schemas.microsoft.com/office/drawing/2014/main" id="{24F7A424-1C01-4B74-80AF-CE3EAD0C7E1C}"/>
                </a:ext>
              </a:extLst>
            </p:cNvPr>
            <p:cNvSpPr/>
            <p:nvPr/>
          </p:nvSpPr>
          <p:spPr>
            <a:xfrm flipH="1">
              <a:off x="4588942" y="4418233"/>
              <a:ext cx="352805" cy="353677"/>
            </a:xfrm>
            <a:custGeom>
              <a:avLst/>
              <a:gdLst/>
              <a:ahLst/>
              <a:cxnLst/>
              <a:rect l="l" t="t" r="r" b="b"/>
              <a:pathLst>
                <a:path w="3240000" h="3248012">
                  <a:moveTo>
                    <a:pt x="712553" y="858820"/>
                  </a:moveTo>
                  <a:cubicBezTo>
                    <a:pt x="727950" y="858820"/>
                    <a:pt x="743348" y="864694"/>
                    <a:pt x="755096" y="876443"/>
                  </a:cubicBezTo>
                  <a:lnTo>
                    <a:pt x="1193671" y="1315016"/>
                  </a:lnTo>
                  <a:lnTo>
                    <a:pt x="1509169" y="999517"/>
                  </a:lnTo>
                  <a:cubicBezTo>
                    <a:pt x="1509517" y="999169"/>
                    <a:pt x="1509868" y="998827"/>
                    <a:pt x="1510414" y="998691"/>
                  </a:cubicBezTo>
                  <a:lnTo>
                    <a:pt x="1518932" y="988592"/>
                  </a:lnTo>
                  <a:cubicBezTo>
                    <a:pt x="1531945" y="978263"/>
                    <a:pt x="1547912" y="974188"/>
                    <a:pt x="1563209" y="975946"/>
                  </a:cubicBezTo>
                  <a:cubicBezTo>
                    <a:pt x="1578505" y="977705"/>
                    <a:pt x="1593131" y="985299"/>
                    <a:pt x="1603459" y="998313"/>
                  </a:cubicBezTo>
                  <a:lnTo>
                    <a:pt x="1892346" y="1362277"/>
                  </a:lnTo>
                  <a:lnTo>
                    <a:pt x="2149759" y="1177067"/>
                  </a:lnTo>
                  <a:lnTo>
                    <a:pt x="2151621" y="1174867"/>
                  </a:lnTo>
                  <a:cubicBezTo>
                    <a:pt x="2159033" y="1169006"/>
                    <a:pt x="2167397" y="1165168"/>
                    <a:pt x="2176160" y="1163802"/>
                  </a:cubicBezTo>
                  <a:cubicBezTo>
                    <a:pt x="2177188" y="1163485"/>
                    <a:pt x="2178237" y="1163269"/>
                    <a:pt x="2179375" y="1163558"/>
                  </a:cubicBezTo>
                  <a:cubicBezTo>
                    <a:pt x="2184768" y="1161771"/>
                    <a:pt x="2190389" y="1161654"/>
                    <a:pt x="2195921" y="1162300"/>
                  </a:cubicBezTo>
                  <a:cubicBezTo>
                    <a:pt x="2196662" y="1162386"/>
                    <a:pt x="2197402" y="1162487"/>
                    <a:pt x="2198081" y="1162987"/>
                  </a:cubicBezTo>
                  <a:cubicBezTo>
                    <a:pt x="2202197" y="1163290"/>
                    <a:pt x="2206218" y="1164270"/>
                    <a:pt x="2209739" y="1166702"/>
                  </a:cubicBezTo>
                  <a:cubicBezTo>
                    <a:pt x="2213116" y="1166857"/>
                    <a:pt x="2216051" y="1168231"/>
                    <a:pt x="2218766" y="1170038"/>
                  </a:cubicBezTo>
                  <a:cubicBezTo>
                    <a:pt x="2225342" y="1173160"/>
                    <a:pt x="2231151" y="1177875"/>
                    <a:pt x="2235489" y="1184194"/>
                  </a:cubicBezTo>
                  <a:lnTo>
                    <a:pt x="2236132" y="1184737"/>
                  </a:lnTo>
                  <a:lnTo>
                    <a:pt x="2236287" y="1184934"/>
                  </a:lnTo>
                  <a:lnTo>
                    <a:pt x="2238712" y="1187183"/>
                  </a:lnTo>
                  <a:cubicBezTo>
                    <a:pt x="2239115" y="1187744"/>
                    <a:pt x="2239507" y="1188310"/>
                    <a:pt x="2239574" y="1189090"/>
                  </a:cubicBezTo>
                  <a:lnTo>
                    <a:pt x="2540580" y="1569705"/>
                  </a:lnTo>
                  <a:cubicBezTo>
                    <a:pt x="2561191" y="1595768"/>
                    <a:pt x="2556772" y="1633604"/>
                    <a:pt x="2530710" y="1654215"/>
                  </a:cubicBezTo>
                  <a:cubicBezTo>
                    <a:pt x="2504647" y="1674827"/>
                    <a:pt x="2466811" y="1670408"/>
                    <a:pt x="2446199" y="1644345"/>
                  </a:cubicBezTo>
                  <a:lnTo>
                    <a:pt x="2177884" y="1305067"/>
                  </a:lnTo>
                  <a:lnTo>
                    <a:pt x="1934804" y="1479967"/>
                  </a:lnTo>
                  <a:cubicBezTo>
                    <a:pt x="1927367" y="1485317"/>
                    <a:pt x="1919123" y="1488726"/>
                    <a:pt x="1910598" y="1489881"/>
                  </a:cubicBezTo>
                  <a:cubicBezTo>
                    <a:pt x="1885257" y="1507791"/>
                    <a:pt x="1850121" y="1502627"/>
                    <a:pt x="1830495" y="1477903"/>
                  </a:cubicBezTo>
                  <a:lnTo>
                    <a:pt x="1551924" y="1126933"/>
                  </a:lnTo>
                  <a:lnTo>
                    <a:pt x="1239041" y="1439816"/>
                  </a:lnTo>
                  <a:cubicBezTo>
                    <a:pt x="1226569" y="1452288"/>
                    <a:pt x="1209983" y="1458139"/>
                    <a:pt x="1193674" y="1456888"/>
                  </a:cubicBezTo>
                  <a:cubicBezTo>
                    <a:pt x="1177363" y="1458142"/>
                    <a:pt x="1160774" y="1452290"/>
                    <a:pt x="1148301" y="1439816"/>
                  </a:cubicBezTo>
                  <a:lnTo>
                    <a:pt x="670011" y="961527"/>
                  </a:lnTo>
                  <a:cubicBezTo>
                    <a:pt x="646515" y="938031"/>
                    <a:pt x="646515" y="899938"/>
                    <a:pt x="670011" y="876442"/>
                  </a:cubicBezTo>
                  <a:cubicBezTo>
                    <a:pt x="681760" y="864694"/>
                    <a:pt x="697157" y="858820"/>
                    <a:pt x="712553" y="858820"/>
                  </a:cubicBezTo>
                  <a:close/>
                  <a:moveTo>
                    <a:pt x="2790000" y="699581"/>
                  </a:moveTo>
                  <a:lnTo>
                    <a:pt x="450000" y="699581"/>
                  </a:lnTo>
                  <a:lnTo>
                    <a:pt x="450000" y="1851581"/>
                  </a:lnTo>
                  <a:lnTo>
                    <a:pt x="2790000" y="1851581"/>
                  </a:lnTo>
                  <a:close/>
                  <a:moveTo>
                    <a:pt x="2987972" y="519497"/>
                  </a:moveTo>
                  <a:lnTo>
                    <a:pt x="2987972" y="2031665"/>
                  </a:lnTo>
                  <a:lnTo>
                    <a:pt x="252028" y="2031665"/>
                  </a:lnTo>
                  <a:lnTo>
                    <a:pt x="252028" y="519497"/>
                  </a:lnTo>
                  <a:close/>
                  <a:moveTo>
                    <a:pt x="1620000" y="0"/>
                  </a:moveTo>
                  <a:cubicBezTo>
                    <a:pt x="1540462" y="0"/>
                    <a:pt x="1475984" y="64478"/>
                    <a:pt x="1475984" y="144016"/>
                  </a:cubicBezTo>
                  <a:lnTo>
                    <a:pt x="1475984" y="267469"/>
                  </a:lnTo>
                  <a:lnTo>
                    <a:pt x="0" y="267469"/>
                  </a:lnTo>
                  <a:lnTo>
                    <a:pt x="0" y="2283693"/>
                  </a:lnTo>
                  <a:lnTo>
                    <a:pt x="852101" y="2283693"/>
                  </a:lnTo>
                  <a:lnTo>
                    <a:pt x="323771" y="3248012"/>
                  </a:lnTo>
                  <a:lnTo>
                    <a:pt x="621526" y="3248012"/>
                  </a:lnTo>
                  <a:lnTo>
                    <a:pt x="1149856" y="2283693"/>
                  </a:lnTo>
                  <a:lnTo>
                    <a:pt x="2090146" y="2283693"/>
                  </a:lnTo>
                  <a:lnTo>
                    <a:pt x="2618476" y="3248012"/>
                  </a:lnTo>
                  <a:lnTo>
                    <a:pt x="2916231" y="3248012"/>
                  </a:lnTo>
                  <a:lnTo>
                    <a:pt x="2387901" y="2283693"/>
                  </a:lnTo>
                  <a:lnTo>
                    <a:pt x="3240000" y="2283693"/>
                  </a:lnTo>
                  <a:lnTo>
                    <a:pt x="3240000" y="267469"/>
                  </a:lnTo>
                  <a:lnTo>
                    <a:pt x="1764016" y="267469"/>
                  </a:lnTo>
                  <a:lnTo>
                    <a:pt x="1764016" y="144016"/>
                  </a:lnTo>
                  <a:cubicBezTo>
                    <a:pt x="1764016" y="64478"/>
                    <a:pt x="1699538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8" name="Isosceles Triangle 8">
              <a:extLst>
                <a:ext uri="{FF2B5EF4-FFF2-40B4-BE49-F238E27FC236}">
                  <a16:creationId xmlns:a16="http://schemas.microsoft.com/office/drawing/2014/main" id="{6DD8A168-988D-45CA-8F24-62792B8B54C8}"/>
                </a:ext>
              </a:extLst>
            </p:cNvPr>
            <p:cNvSpPr/>
            <p:nvPr/>
          </p:nvSpPr>
          <p:spPr>
            <a:xfrm rot="16200000">
              <a:off x="8233818" y="1638351"/>
              <a:ext cx="341731" cy="407434"/>
            </a:xfrm>
            <a:custGeom>
              <a:avLst/>
              <a:gdLst/>
              <a:ahLst/>
              <a:cxnLst/>
              <a:rect l="l" t="t" r="r" b="b"/>
              <a:pathLst>
                <a:path w="2708011" h="3228660">
                  <a:moveTo>
                    <a:pt x="1895121" y="2005092"/>
                  </a:moveTo>
                  <a:cubicBezTo>
                    <a:pt x="1769067" y="2196199"/>
                    <a:pt x="1559641" y="2315968"/>
                    <a:pt x="1331007" y="2327705"/>
                  </a:cubicBezTo>
                  <a:cubicBezTo>
                    <a:pt x="1102373" y="2339443"/>
                    <a:pt x="881783" y="2241749"/>
                    <a:pt x="736821" y="2064556"/>
                  </a:cubicBezTo>
                  <a:lnTo>
                    <a:pt x="885891" y="1942602"/>
                  </a:lnTo>
                  <a:cubicBezTo>
                    <a:pt x="992076" y="2072396"/>
                    <a:pt x="1153658" y="2143956"/>
                    <a:pt x="1321132" y="2135359"/>
                  </a:cubicBezTo>
                  <a:cubicBezTo>
                    <a:pt x="1488607" y="2126761"/>
                    <a:pt x="1642011" y="2039030"/>
                    <a:pt x="1734346" y="1899045"/>
                  </a:cubicBezTo>
                  <a:close/>
                  <a:moveTo>
                    <a:pt x="2315256" y="2179725"/>
                  </a:moveTo>
                  <a:cubicBezTo>
                    <a:pt x="2124977" y="2519973"/>
                    <a:pt x="1777729" y="2743099"/>
                    <a:pt x="1389179" y="2774782"/>
                  </a:cubicBezTo>
                  <a:cubicBezTo>
                    <a:pt x="1000629" y="2806465"/>
                    <a:pt x="621821" y="2642541"/>
                    <a:pt x="378934" y="2337614"/>
                  </a:cubicBezTo>
                  <a:lnTo>
                    <a:pt x="519502" y="2225645"/>
                  </a:lnTo>
                  <a:cubicBezTo>
                    <a:pt x="725082" y="2483736"/>
                    <a:pt x="1045705" y="2622480"/>
                    <a:pt x="1374574" y="2595664"/>
                  </a:cubicBezTo>
                  <a:cubicBezTo>
                    <a:pt x="1703443" y="2568848"/>
                    <a:pt x="1997353" y="2379994"/>
                    <a:pt x="2158406" y="2092008"/>
                  </a:cubicBezTo>
                  <a:close/>
                  <a:moveTo>
                    <a:pt x="2315941" y="1615003"/>
                  </a:moveTo>
                  <a:lnTo>
                    <a:pt x="272242" y="1615003"/>
                  </a:lnTo>
                  <a:lnTo>
                    <a:pt x="872561" y="666216"/>
                  </a:lnTo>
                  <a:lnTo>
                    <a:pt x="872561" y="219906"/>
                  </a:lnTo>
                  <a:cubicBezTo>
                    <a:pt x="872561" y="98674"/>
                    <a:pt x="970839" y="396"/>
                    <a:pt x="1092071" y="396"/>
                  </a:cubicBezTo>
                  <a:lnTo>
                    <a:pt x="1293841" y="396"/>
                  </a:lnTo>
                  <a:lnTo>
                    <a:pt x="1294092" y="0"/>
                  </a:lnTo>
                  <a:lnTo>
                    <a:pt x="1294343" y="396"/>
                  </a:lnTo>
                  <a:lnTo>
                    <a:pt x="1470231" y="396"/>
                  </a:lnTo>
                  <a:cubicBezTo>
                    <a:pt x="1591463" y="396"/>
                    <a:pt x="1689741" y="98674"/>
                    <a:pt x="1689741" y="219906"/>
                  </a:cubicBezTo>
                  <a:lnTo>
                    <a:pt x="1689741" y="625313"/>
                  </a:lnTo>
                  <a:close/>
                  <a:moveTo>
                    <a:pt x="2708011" y="2399368"/>
                  </a:moveTo>
                  <a:cubicBezTo>
                    <a:pt x="2440740" y="2877288"/>
                    <a:pt x="1950128" y="3187847"/>
                    <a:pt x="1403807" y="3224932"/>
                  </a:cubicBezTo>
                  <a:cubicBezTo>
                    <a:pt x="857486" y="3262017"/>
                    <a:pt x="329406" y="3020609"/>
                    <a:pt x="0" y="2583191"/>
                  </a:cubicBezTo>
                  <a:lnTo>
                    <a:pt x="143153" y="2475389"/>
                  </a:lnTo>
                  <a:cubicBezTo>
                    <a:pt x="436120" y="2864419"/>
                    <a:pt x="905784" y="3079123"/>
                    <a:pt x="1391671" y="3046140"/>
                  </a:cubicBezTo>
                  <a:cubicBezTo>
                    <a:pt x="1877558" y="3013157"/>
                    <a:pt x="2313899" y="2736952"/>
                    <a:pt x="2551604" y="231189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19" name="Oval 7">
              <a:extLst>
                <a:ext uri="{FF2B5EF4-FFF2-40B4-BE49-F238E27FC236}">
                  <a16:creationId xmlns:a16="http://schemas.microsoft.com/office/drawing/2014/main" id="{4188BB62-9968-42F8-B474-99C3A9B28A7F}"/>
                </a:ext>
              </a:extLst>
            </p:cNvPr>
            <p:cNvSpPr/>
            <p:nvPr/>
          </p:nvSpPr>
          <p:spPr>
            <a:xfrm>
              <a:off x="7968805" y="3264642"/>
              <a:ext cx="362427" cy="362427"/>
            </a:xfrm>
            <a:custGeom>
              <a:avLst/>
              <a:gdLst/>
              <a:ahLst/>
              <a:cxnLst/>
              <a:rect l="l" t="t" r="r" b="b"/>
              <a:pathLst>
                <a:path w="3240000" h="3240000">
                  <a:moveTo>
                    <a:pt x="1415334" y="1947658"/>
                  </a:moveTo>
                  <a:lnTo>
                    <a:pt x="838053" y="2871852"/>
                  </a:lnTo>
                  <a:cubicBezTo>
                    <a:pt x="1312591" y="3168264"/>
                    <a:pt x="1913932" y="3170879"/>
                    <a:pt x="2391030" y="2878606"/>
                  </a:cubicBezTo>
                  <a:lnTo>
                    <a:pt x="1821709" y="1949263"/>
                  </a:lnTo>
                  <a:cubicBezTo>
                    <a:pt x="1763478" y="1986502"/>
                    <a:pt x="1694174" y="2007350"/>
                    <a:pt x="1620000" y="2007350"/>
                  </a:cubicBezTo>
                  <a:cubicBezTo>
                    <a:pt x="1544621" y="2007350"/>
                    <a:pt x="1474270" y="1985818"/>
                    <a:pt x="1415334" y="1947658"/>
                  </a:cubicBezTo>
                  <a:close/>
                  <a:moveTo>
                    <a:pt x="1620001" y="1350973"/>
                  </a:moveTo>
                  <a:cubicBezTo>
                    <a:pt x="1471421" y="1350973"/>
                    <a:pt x="1350973" y="1471421"/>
                    <a:pt x="1350973" y="1620001"/>
                  </a:cubicBezTo>
                  <a:cubicBezTo>
                    <a:pt x="1350973" y="1768581"/>
                    <a:pt x="1471421" y="1889029"/>
                    <a:pt x="1620001" y="1889029"/>
                  </a:cubicBezTo>
                  <a:cubicBezTo>
                    <a:pt x="1768581" y="1889029"/>
                    <a:pt x="1889029" y="1768581"/>
                    <a:pt x="1889029" y="1620001"/>
                  </a:cubicBezTo>
                  <a:cubicBezTo>
                    <a:pt x="1889029" y="1471421"/>
                    <a:pt x="1768581" y="1350973"/>
                    <a:pt x="1620001" y="1350973"/>
                  </a:cubicBezTo>
                  <a:close/>
                  <a:moveTo>
                    <a:pt x="2324470" y="322965"/>
                  </a:moveTo>
                  <a:lnTo>
                    <a:pt x="1804044" y="1281148"/>
                  </a:lnTo>
                  <a:cubicBezTo>
                    <a:pt x="1925507" y="1345192"/>
                    <a:pt x="2007350" y="1473038"/>
                    <a:pt x="2007350" y="1620000"/>
                  </a:cubicBezTo>
                  <a:lnTo>
                    <a:pt x="2005998" y="1633413"/>
                  </a:lnTo>
                  <a:lnTo>
                    <a:pt x="3095109" y="1671260"/>
                  </a:lnTo>
                  <a:cubicBezTo>
                    <a:pt x="3114541" y="1112092"/>
                    <a:pt x="2816135" y="590008"/>
                    <a:pt x="2324470" y="322965"/>
                  </a:cubicBezTo>
                  <a:close/>
                  <a:moveTo>
                    <a:pt x="926838" y="316888"/>
                  </a:moveTo>
                  <a:cubicBezTo>
                    <a:pt x="432869" y="579644"/>
                    <a:pt x="129933" y="1099113"/>
                    <a:pt x="144500" y="1658429"/>
                  </a:cubicBezTo>
                  <a:lnTo>
                    <a:pt x="1233664" y="1630062"/>
                  </a:lnTo>
                  <a:cubicBezTo>
                    <a:pt x="1232693" y="1626734"/>
                    <a:pt x="1232650" y="1623372"/>
                    <a:pt x="1232650" y="1620000"/>
                  </a:cubicBezTo>
                  <a:cubicBezTo>
                    <a:pt x="1232650" y="1471836"/>
                    <a:pt x="1315838" y="1343102"/>
                    <a:pt x="1438904" y="1279548"/>
                  </a:cubicBezTo>
                  <a:close/>
                  <a:moveTo>
                    <a:pt x="1620000" y="0"/>
                  </a:moveTo>
                  <a:cubicBezTo>
                    <a:pt x="2514701" y="0"/>
                    <a:pt x="3240000" y="725299"/>
                    <a:pt x="3240000" y="1620000"/>
                  </a:cubicBezTo>
                  <a:cubicBezTo>
                    <a:pt x="3240000" y="2514701"/>
                    <a:pt x="2514701" y="3240000"/>
                    <a:pt x="1620000" y="3240000"/>
                  </a:cubicBezTo>
                  <a:cubicBezTo>
                    <a:pt x="725299" y="3240000"/>
                    <a:pt x="0" y="2514701"/>
                    <a:pt x="0" y="1620000"/>
                  </a:cubicBezTo>
                  <a:cubicBezTo>
                    <a:pt x="0" y="725299"/>
                    <a:pt x="725299" y="0"/>
                    <a:pt x="16200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20" name="Donut 24">
              <a:extLst>
                <a:ext uri="{FF2B5EF4-FFF2-40B4-BE49-F238E27FC236}">
                  <a16:creationId xmlns:a16="http://schemas.microsoft.com/office/drawing/2014/main" id="{BE625FD5-41A2-4DE2-8EE4-CA7277A0FF12}"/>
                </a:ext>
              </a:extLst>
            </p:cNvPr>
            <p:cNvSpPr/>
            <p:nvPr/>
          </p:nvSpPr>
          <p:spPr>
            <a:xfrm>
              <a:off x="6723636" y="4570346"/>
              <a:ext cx="396474" cy="399702"/>
            </a:xfrm>
            <a:custGeom>
              <a:avLst/>
              <a:gdLst/>
              <a:ahLst/>
              <a:cxnLst/>
              <a:rect l="l" t="t" r="r" b="b"/>
              <a:pathLst>
                <a:path w="3208412" h="3234532">
                  <a:moveTo>
                    <a:pt x="1561445" y="1065858"/>
                  </a:moveTo>
                  <a:cubicBezTo>
                    <a:pt x="1654998" y="1065858"/>
                    <a:pt x="1743610" y="1087015"/>
                    <a:pt x="1821879" y="1126644"/>
                  </a:cubicBezTo>
                  <a:lnTo>
                    <a:pt x="1611352" y="1337172"/>
                  </a:lnTo>
                  <a:cubicBezTo>
                    <a:pt x="1595200" y="1333388"/>
                    <a:pt x="1578468" y="1332141"/>
                    <a:pt x="1561445" y="1332141"/>
                  </a:cubicBezTo>
                  <a:cubicBezTo>
                    <a:pt x="1373145" y="1332141"/>
                    <a:pt x="1220499" y="1484787"/>
                    <a:pt x="1220499" y="1673087"/>
                  </a:cubicBezTo>
                  <a:cubicBezTo>
                    <a:pt x="1220499" y="1861387"/>
                    <a:pt x="1373145" y="2014033"/>
                    <a:pt x="1561445" y="2014033"/>
                  </a:cubicBezTo>
                  <a:cubicBezTo>
                    <a:pt x="1749745" y="2014033"/>
                    <a:pt x="1902391" y="1861387"/>
                    <a:pt x="1902391" y="1673087"/>
                  </a:cubicBezTo>
                  <a:cubicBezTo>
                    <a:pt x="1902391" y="1643675"/>
                    <a:pt x="1898667" y="1615133"/>
                    <a:pt x="1890450" y="1588219"/>
                  </a:cubicBezTo>
                  <a:lnTo>
                    <a:pt x="2093156" y="1385512"/>
                  </a:lnTo>
                  <a:cubicBezTo>
                    <a:pt x="2142229" y="1470075"/>
                    <a:pt x="2168674" y="1568493"/>
                    <a:pt x="2168674" y="1673087"/>
                  </a:cubicBezTo>
                  <a:cubicBezTo>
                    <a:pt x="2168674" y="2008450"/>
                    <a:pt x="1896808" y="2280316"/>
                    <a:pt x="1561445" y="2280316"/>
                  </a:cubicBezTo>
                  <a:cubicBezTo>
                    <a:pt x="1226082" y="2280316"/>
                    <a:pt x="954217" y="2008450"/>
                    <a:pt x="954217" y="1673087"/>
                  </a:cubicBezTo>
                  <a:cubicBezTo>
                    <a:pt x="954217" y="1337724"/>
                    <a:pt x="1226082" y="1065858"/>
                    <a:pt x="1561445" y="1065858"/>
                  </a:cubicBezTo>
                  <a:close/>
                  <a:moveTo>
                    <a:pt x="1561445" y="580076"/>
                  </a:moveTo>
                  <a:cubicBezTo>
                    <a:pt x="1790175" y="580076"/>
                    <a:pt x="2002494" y="650333"/>
                    <a:pt x="2177834" y="770690"/>
                  </a:cubicBezTo>
                  <a:lnTo>
                    <a:pt x="1968030" y="980494"/>
                  </a:lnTo>
                  <a:cubicBezTo>
                    <a:pt x="1849962" y="907198"/>
                    <a:pt x="1710422" y="866794"/>
                    <a:pt x="1561445" y="866794"/>
                  </a:cubicBezTo>
                  <a:cubicBezTo>
                    <a:pt x="1116142" y="866794"/>
                    <a:pt x="755153" y="1227784"/>
                    <a:pt x="755153" y="1673087"/>
                  </a:cubicBezTo>
                  <a:cubicBezTo>
                    <a:pt x="755153" y="2118390"/>
                    <a:pt x="1116142" y="2479380"/>
                    <a:pt x="1561445" y="2479380"/>
                  </a:cubicBezTo>
                  <a:cubicBezTo>
                    <a:pt x="2006748" y="2479380"/>
                    <a:pt x="2367738" y="2118390"/>
                    <a:pt x="2367738" y="1673087"/>
                  </a:cubicBezTo>
                  <a:cubicBezTo>
                    <a:pt x="2367738" y="1513043"/>
                    <a:pt x="2321108" y="1363890"/>
                    <a:pt x="2239307" y="1239362"/>
                  </a:cubicBezTo>
                  <a:lnTo>
                    <a:pt x="2445928" y="1032741"/>
                  </a:lnTo>
                  <a:cubicBezTo>
                    <a:pt x="2577451" y="1212149"/>
                    <a:pt x="2654457" y="1433625"/>
                    <a:pt x="2654457" y="1673087"/>
                  </a:cubicBezTo>
                  <a:cubicBezTo>
                    <a:pt x="2654457" y="2276741"/>
                    <a:pt x="2165099" y="2766099"/>
                    <a:pt x="1561445" y="2766099"/>
                  </a:cubicBezTo>
                  <a:cubicBezTo>
                    <a:pt x="957792" y="2766099"/>
                    <a:pt x="468434" y="2276741"/>
                    <a:pt x="468434" y="1673087"/>
                  </a:cubicBezTo>
                  <a:cubicBezTo>
                    <a:pt x="468434" y="1069433"/>
                    <a:pt x="957792" y="580076"/>
                    <a:pt x="1561445" y="580076"/>
                  </a:cubicBezTo>
                  <a:close/>
                  <a:moveTo>
                    <a:pt x="1561445" y="111642"/>
                  </a:moveTo>
                  <a:cubicBezTo>
                    <a:pt x="1890473" y="111642"/>
                    <a:pt x="2195731" y="213411"/>
                    <a:pt x="2447076" y="387744"/>
                  </a:cubicBezTo>
                  <a:lnTo>
                    <a:pt x="2453780" y="494744"/>
                  </a:lnTo>
                  <a:lnTo>
                    <a:pt x="2309436" y="639088"/>
                  </a:lnTo>
                  <a:cubicBezTo>
                    <a:pt x="2099826" y="485554"/>
                    <a:pt x="1841132" y="395669"/>
                    <a:pt x="1561445" y="395669"/>
                  </a:cubicBezTo>
                  <a:cubicBezTo>
                    <a:pt x="855947" y="395669"/>
                    <a:pt x="284027" y="967589"/>
                    <a:pt x="284027" y="1673087"/>
                  </a:cubicBezTo>
                  <a:cubicBezTo>
                    <a:pt x="284027" y="2378585"/>
                    <a:pt x="855947" y="2950505"/>
                    <a:pt x="1561445" y="2950505"/>
                  </a:cubicBezTo>
                  <a:cubicBezTo>
                    <a:pt x="2266943" y="2950505"/>
                    <a:pt x="2838863" y="2378585"/>
                    <a:pt x="2838863" y="1673087"/>
                  </a:cubicBezTo>
                  <a:cubicBezTo>
                    <a:pt x="2838863" y="1382650"/>
                    <a:pt x="2741936" y="1114852"/>
                    <a:pt x="2577529" y="901139"/>
                  </a:cubicBezTo>
                  <a:lnTo>
                    <a:pt x="2706681" y="771988"/>
                  </a:lnTo>
                  <a:lnTo>
                    <a:pt x="2841540" y="780437"/>
                  </a:lnTo>
                  <a:cubicBezTo>
                    <a:pt x="3019168" y="1032973"/>
                    <a:pt x="3122890" y="1340917"/>
                    <a:pt x="3122890" y="1673087"/>
                  </a:cubicBezTo>
                  <a:cubicBezTo>
                    <a:pt x="3122890" y="2535449"/>
                    <a:pt x="2423807" y="3234532"/>
                    <a:pt x="1561445" y="3234532"/>
                  </a:cubicBezTo>
                  <a:cubicBezTo>
                    <a:pt x="699083" y="3234532"/>
                    <a:pt x="0" y="2535449"/>
                    <a:pt x="0" y="1673087"/>
                  </a:cubicBezTo>
                  <a:cubicBezTo>
                    <a:pt x="0" y="810725"/>
                    <a:pt x="699083" y="111642"/>
                    <a:pt x="1561445" y="111642"/>
                  </a:cubicBezTo>
                  <a:close/>
                  <a:moveTo>
                    <a:pt x="2909110" y="0"/>
                  </a:moveTo>
                  <a:lnTo>
                    <a:pt x="2926757" y="281655"/>
                  </a:lnTo>
                  <a:lnTo>
                    <a:pt x="3208412" y="299301"/>
                  </a:lnTo>
                  <a:lnTo>
                    <a:pt x="2863230" y="644483"/>
                  </a:lnTo>
                  <a:lnTo>
                    <a:pt x="2685547" y="633351"/>
                  </a:lnTo>
                  <a:lnTo>
                    <a:pt x="1718098" y="1600799"/>
                  </a:lnTo>
                  <a:cubicBezTo>
                    <a:pt x="1729236" y="1622491"/>
                    <a:pt x="1734939" y="1647123"/>
                    <a:pt x="1734939" y="1673087"/>
                  </a:cubicBezTo>
                  <a:cubicBezTo>
                    <a:pt x="1734939" y="1768905"/>
                    <a:pt x="1657263" y="1846581"/>
                    <a:pt x="1561445" y="1846581"/>
                  </a:cubicBezTo>
                  <a:cubicBezTo>
                    <a:pt x="1465627" y="1846581"/>
                    <a:pt x="1387951" y="1768905"/>
                    <a:pt x="1387951" y="1673087"/>
                  </a:cubicBezTo>
                  <a:cubicBezTo>
                    <a:pt x="1387951" y="1577269"/>
                    <a:pt x="1465627" y="1499593"/>
                    <a:pt x="1561445" y="1499593"/>
                  </a:cubicBezTo>
                  <a:lnTo>
                    <a:pt x="1591006" y="1505561"/>
                  </a:lnTo>
                  <a:lnTo>
                    <a:pt x="2574981" y="521587"/>
                  </a:lnTo>
                  <a:lnTo>
                    <a:pt x="2563928" y="3451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7CC341B-1E70-43E1-BCB2-B4FAE3223C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37457" y="3074198"/>
              <a:ext cx="383121" cy="38631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맑은 고딕" panose="020B0503020000020004" pitchFamily="34" charset="-127"/>
                <a:cs typeface="TH Chakra Petch" panose="02000506000000020004" pitchFamily="2" charset="-34"/>
              </a:endParaRPr>
            </a:p>
          </p:txBody>
        </p:sp>
        <p:grpSp>
          <p:nvGrpSpPr>
            <p:cNvPr id="22" name="그룹 43">
              <a:extLst>
                <a:ext uri="{FF2B5EF4-FFF2-40B4-BE49-F238E27FC236}">
                  <a16:creationId xmlns:a16="http://schemas.microsoft.com/office/drawing/2014/main" id="{7FE7DD41-EDE6-4DE0-ABD5-09BB2A337AE4}"/>
                </a:ext>
              </a:extLst>
            </p:cNvPr>
            <p:cNvGrpSpPr/>
            <p:nvPr/>
          </p:nvGrpSpPr>
          <p:grpSpPr>
            <a:xfrm>
              <a:off x="4337180" y="2908391"/>
              <a:ext cx="940156" cy="1225153"/>
              <a:chOff x="4337180" y="2908391"/>
              <a:chExt cx="940156" cy="1225153"/>
            </a:xfrm>
          </p:grpSpPr>
          <p:sp>
            <p:nvSpPr>
              <p:cNvPr id="32" name="Rectangle 15">
                <a:extLst>
                  <a:ext uri="{FF2B5EF4-FFF2-40B4-BE49-F238E27FC236}">
                    <a16:creationId xmlns:a16="http://schemas.microsoft.com/office/drawing/2014/main" id="{DF8ED933-90FB-4C25-8DFB-FCF91F48FB86}"/>
                  </a:ext>
                </a:extLst>
              </p:cNvPr>
              <p:cNvSpPr/>
              <p:nvPr/>
            </p:nvSpPr>
            <p:spPr>
              <a:xfrm rot="10259347">
                <a:off x="4337180" y="2908391"/>
                <a:ext cx="940156" cy="828082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  <p:sp>
            <p:nvSpPr>
              <p:cNvPr id="33" name="직사각형 39">
                <a:extLst>
                  <a:ext uri="{FF2B5EF4-FFF2-40B4-BE49-F238E27FC236}">
                    <a16:creationId xmlns:a16="http://schemas.microsoft.com/office/drawing/2014/main" id="{51FFA47E-1DAF-4C9A-B240-629214252401}"/>
                  </a:ext>
                </a:extLst>
              </p:cNvPr>
              <p:cNvSpPr/>
              <p:nvPr/>
            </p:nvSpPr>
            <p:spPr>
              <a:xfrm rot="7494217">
                <a:off x="4776881" y="3717267"/>
                <a:ext cx="665367" cy="16718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</p:grpSp>
        <p:grpSp>
          <p:nvGrpSpPr>
            <p:cNvPr id="23" name="그룹 44">
              <a:extLst>
                <a:ext uri="{FF2B5EF4-FFF2-40B4-BE49-F238E27FC236}">
                  <a16:creationId xmlns:a16="http://schemas.microsoft.com/office/drawing/2014/main" id="{D5E4F789-1EE0-40B4-A68D-E381805DDBB5}"/>
                </a:ext>
              </a:extLst>
            </p:cNvPr>
            <p:cNvGrpSpPr/>
            <p:nvPr/>
          </p:nvGrpSpPr>
          <p:grpSpPr>
            <a:xfrm>
              <a:off x="5387549" y="3562768"/>
              <a:ext cx="1108192" cy="940158"/>
              <a:chOff x="5387549" y="3562768"/>
              <a:chExt cx="1108192" cy="940158"/>
            </a:xfrm>
          </p:grpSpPr>
          <p:sp>
            <p:nvSpPr>
              <p:cNvPr id="30" name="Rectangle 15">
                <a:extLst>
                  <a:ext uri="{FF2B5EF4-FFF2-40B4-BE49-F238E27FC236}">
                    <a16:creationId xmlns:a16="http://schemas.microsoft.com/office/drawing/2014/main" id="{9142DCEB-7FB8-4B2D-A099-F9F2FDB34CE2}"/>
                  </a:ext>
                </a:extLst>
              </p:cNvPr>
              <p:cNvSpPr/>
              <p:nvPr/>
            </p:nvSpPr>
            <p:spPr>
              <a:xfrm rot="6961805">
                <a:off x="5371190" y="3579127"/>
                <a:ext cx="940158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  <p:sp>
            <p:nvSpPr>
              <p:cNvPr id="31" name="직사각형 40">
                <a:extLst>
                  <a:ext uri="{FF2B5EF4-FFF2-40B4-BE49-F238E27FC236}">
                    <a16:creationId xmlns:a16="http://schemas.microsoft.com/office/drawing/2014/main" id="{DCDA45FC-32CC-43F3-B2D4-3EC5F9185D2E}"/>
                  </a:ext>
                </a:extLst>
              </p:cNvPr>
              <p:cNvSpPr/>
              <p:nvPr/>
            </p:nvSpPr>
            <p:spPr>
              <a:xfrm rot="4152960">
                <a:off x="6079464" y="3994067"/>
                <a:ext cx="665367" cy="16718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</p:grpSp>
        <p:grpSp>
          <p:nvGrpSpPr>
            <p:cNvPr id="24" name="그룹 45">
              <a:extLst>
                <a:ext uri="{FF2B5EF4-FFF2-40B4-BE49-F238E27FC236}">
                  <a16:creationId xmlns:a16="http://schemas.microsoft.com/office/drawing/2014/main" id="{A01BAFF9-37A8-474D-BB08-8F2B1A9C5F91}"/>
                </a:ext>
              </a:extLst>
            </p:cNvPr>
            <p:cNvGrpSpPr/>
            <p:nvPr/>
          </p:nvGrpSpPr>
          <p:grpSpPr>
            <a:xfrm>
              <a:off x="6558932" y="3191057"/>
              <a:ext cx="1160168" cy="940157"/>
              <a:chOff x="6558932" y="3191057"/>
              <a:chExt cx="1160168" cy="940157"/>
            </a:xfrm>
          </p:grpSpPr>
          <p:sp>
            <p:nvSpPr>
              <p:cNvPr id="28" name="Rectangle 15">
                <a:extLst>
                  <a:ext uri="{FF2B5EF4-FFF2-40B4-BE49-F238E27FC236}">
                    <a16:creationId xmlns:a16="http://schemas.microsoft.com/office/drawing/2014/main" id="{E3DD91C1-7535-4526-B2BF-CC157C6F415D}"/>
                  </a:ext>
                </a:extLst>
              </p:cNvPr>
              <p:cNvSpPr/>
              <p:nvPr/>
            </p:nvSpPr>
            <p:spPr>
              <a:xfrm rot="3874150">
                <a:off x="6542573" y="3207416"/>
                <a:ext cx="940157" cy="907439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  <p:sp>
            <p:nvSpPr>
              <p:cNvPr id="29" name="직사각형 41">
                <a:extLst>
                  <a:ext uri="{FF2B5EF4-FFF2-40B4-BE49-F238E27FC236}">
                    <a16:creationId xmlns:a16="http://schemas.microsoft.com/office/drawing/2014/main" id="{801DABBE-A338-4DBF-8096-F84222181374}"/>
                  </a:ext>
                </a:extLst>
              </p:cNvPr>
              <p:cNvSpPr/>
              <p:nvPr/>
            </p:nvSpPr>
            <p:spPr>
              <a:xfrm rot="1579813">
                <a:off x="7053733" y="3205399"/>
                <a:ext cx="665367" cy="16718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</p:grpSp>
        <p:grpSp>
          <p:nvGrpSpPr>
            <p:cNvPr id="25" name="그룹 46">
              <a:extLst>
                <a:ext uri="{FF2B5EF4-FFF2-40B4-BE49-F238E27FC236}">
                  <a16:creationId xmlns:a16="http://schemas.microsoft.com/office/drawing/2014/main" id="{6643F4B9-BB33-40B4-896B-1B4F169950A2}"/>
                </a:ext>
              </a:extLst>
            </p:cNvPr>
            <p:cNvGrpSpPr/>
            <p:nvPr/>
          </p:nvGrpSpPr>
          <p:grpSpPr>
            <a:xfrm>
              <a:off x="7046052" y="1952785"/>
              <a:ext cx="940157" cy="1059152"/>
              <a:chOff x="7046052" y="1952785"/>
              <a:chExt cx="940157" cy="1059152"/>
            </a:xfrm>
          </p:grpSpPr>
          <p:sp>
            <p:nvSpPr>
              <p:cNvPr id="26" name="Rectangle 15">
                <a:extLst>
                  <a:ext uri="{FF2B5EF4-FFF2-40B4-BE49-F238E27FC236}">
                    <a16:creationId xmlns:a16="http://schemas.microsoft.com/office/drawing/2014/main" id="{A66F4FFB-6A5C-4A9C-8E05-3D4D171FA6E2}"/>
                  </a:ext>
                </a:extLst>
              </p:cNvPr>
              <p:cNvSpPr/>
              <p:nvPr/>
            </p:nvSpPr>
            <p:spPr>
              <a:xfrm rot="1043925">
                <a:off x="7046052" y="2104497"/>
                <a:ext cx="940157" cy="907440"/>
              </a:xfrm>
              <a:custGeom>
                <a:avLst/>
                <a:gdLst/>
                <a:ahLst/>
                <a:cxnLst/>
                <a:rect l="l" t="t" r="r" b="b"/>
                <a:pathLst>
                  <a:path w="929571" h="897222">
                    <a:moveTo>
                      <a:pt x="929571" y="731682"/>
                    </a:moveTo>
                    <a:lnTo>
                      <a:pt x="929571" y="897222"/>
                    </a:lnTo>
                    <a:lnTo>
                      <a:pt x="442770" y="897222"/>
                    </a:lnTo>
                    <a:lnTo>
                      <a:pt x="298754" y="897222"/>
                    </a:lnTo>
                    <a:lnTo>
                      <a:pt x="274103" y="897222"/>
                    </a:lnTo>
                    <a:cubicBezTo>
                      <a:pt x="274103" y="613647"/>
                      <a:pt x="176652" y="340818"/>
                      <a:pt x="0" y="123903"/>
                    </a:cubicBezTo>
                    <a:lnTo>
                      <a:pt x="116909" y="0"/>
                    </a:lnTo>
                    <a:cubicBezTo>
                      <a:pt x="291351" y="207479"/>
                      <a:pt x="400795" y="461979"/>
                      <a:pt x="432150" y="7316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  <p:sp>
            <p:nvSpPr>
              <p:cNvPr id="27" name="직사각형 42">
                <a:extLst>
                  <a:ext uri="{FF2B5EF4-FFF2-40B4-BE49-F238E27FC236}">
                    <a16:creationId xmlns:a16="http://schemas.microsoft.com/office/drawing/2014/main" id="{33AAC401-58FF-4C3F-962D-847A8C6DECC1}"/>
                  </a:ext>
                </a:extLst>
              </p:cNvPr>
              <p:cNvSpPr/>
              <p:nvPr/>
            </p:nvSpPr>
            <p:spPr>
              <a:xfrm rot="20831074">
                <a:off x="7175851" y="1952785"/>
                <a:ext cx="665367" cy="16718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847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44546A">
                      <a:lumMod val="50000"/>
                    </a:srgb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맑은 고딕" panose="020B0503020000020004" pitchFamily="34" charset="-127"/>
                  <a:cs typeface="TH Chakra Petch" panose="02000506000000020004" pitchFamily="2" charset="-34"/>
                </a:endParaRPr>
              </a:p>
            </p:txBody>
          </p:sp>
        </p:grpSp>
      </p:grpSp>
      <p:sp>
        <p:nvSpPr>
          <p:cNvPr id="34" name="Rectangle 15">
            <a:extLst>
              <a:ext uri="{FF2B5EF4-FFF2-40B4-BE49-F238E27FC236}">
                <a16:creationId xmlns:a16="http://schemas.microsoft.com/office/drawing/2014/main" id="{F9B53DA4-6292-42E2-9792-ADEAC3226EC1}"/>
              </a:ext>
            </a:extLst>
          </p:cNvPr>
          <p:cNvSpPr/>
          <p:nvPr/>
        </p:nvSpPr>
        <p:spPr>
          <a:xfrm rot="12139184">
            <a:off x="4331072" y="2120061"/>
            <a:ext cx="798784" cy="854339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47" rIns="121859" bIns="60947" rtlCol="0" anchor="ctr"/>
          <a:lstStyle/>
          <a:p>
            <a:pPr marL="0" marR="0" lvl="0" indent="0" algn="ct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35" name="직사각형 39">
            <a:extLst>
              <a:ext uri="{FF2B5EF4-FFF2-40B4-BE49-F238E27FC236}">
                <a16:creationId xmlns:a16="http://schemas.microsoft.com/office/drawing/2014/main" id="{17B0384C-9B56-4FCB-AC1B-EE0ED845D8B3}"/>
              </a:ext>
            </a:extLst>
          </p:cNvPr>
          <p:cNvSpPr/>
          <p:nvPr/>
        </p:nvSpPr>
        <p:spPr>
          <a:xfrm rot="9810863">
            <a:off x="4218565" y="2983185"/>
            <a:ext cx="677823" cy="1574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9" tIns="60947" rIns="121859" bIns="609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36" name="Oval 94">
            <a:extLst>
              <a:ext uri="{FF2B5EF4-FFF2-40B4-BE49-F238E27FC236}">
                <a16:creationId xmlns:a16="http://schemas.microsoft.com/office/drawing/2014/main" id="{1AED9919-90FE-4B03-B351-EE6901A3A809}"/>
              </a:ext>
            </a:extLst>
          </p:cNvPr>
          <p:cNvSpPr/>
          <p:nvPr/>
        </p:nvSpPr>
        <p:spPr>
          <a:xfrm rot="21028620">
            <a:off x="3748970" y="1378632"/>
            <a:ext cx="739001" cy="68297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9" tIns="60947" rIns="121859" bIns="60947" rtlCol="0" anchor="ctr"/>
          <a:lstStyle/>
          <a:p>
            <a:pPr marL="0" marR="0" lvl="0" indent="0" algn="ct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E1DB153-D148-419E-9D5A-31DB2C14C803}"/>
              </a:ext>
            </a:extLst>
          </p:cNvPr>
          <p:cNvSpPr/>
          <p:nvPr/>
        </p:nvSpPr>
        <p:spPr>
          <a:xfrm>
            <a:off x="8717838" y="1450389"/>
            <a:ext cx="2960589" cy="1354191"/>
          </a:xfrm>
          <a:prstGeom prst="rect">
            <a:avLst/>
          </a:prstGeom>
        </p:spPr>
        <p:txBody>
          <a:bodyPr wrap="square" lIns="121859" tIns="60947" rIns="121859" bIns="60947">
            <a:spAutoFit/>
          </a:bodyPr>
          <a:lstStyle/>
          <a:p>
            <a:pPr marL="0" marR="0" lvl="0" indent="0" algn="l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บุกเบิกการวิจัยชั้นแนวหน้าและ</a:t>
            </a:r>
          </a:p>
          <a:p>
            <a:pPr marL="0" marR="0" lvl="0" indent="0" algn="l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การสร้างนวัตกรรมเพื่อเพิ่มขีดความสามารถในการแข่งขันของประเทศ</a:t>
            </a:r>
          </a:p>
        </p:txBody>
      </p:sp>
      <p:sp>
        <p:nvSpPr>
          <p:cNvPr id="38" name="Block Arc 14">
            <a:extLst>
              <a:ext uri="{FF2B5EF4-FFF2-40B4-BE49-F238E27FC236}">
                <a16:creationId xmlns:a16="http://schemas.microsoft.com/office/drawing/2014/main" id="{DE5F47C0-7321-4854-8C01-FF34F898C178}"/>
              </a:ext>
            </a:extLst>
          </p:cNvPr>
          <p:cNvSpPr/>
          <p:nvPr/>
        </p:nvSpPr>
        <p:spPr>
          <a:xfrm rot="15628620">
            <a:off x="3932265" y="1514205"/>
            <a:ext cx="372442" cy="39296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859" tIns="60947" rIns="121859" bIns="609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2184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933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맑은 고딕" panose="020B0503020000020004" pitchFamily="34" charset="-127"/>
              <a:cs typeface="TH Chakra Petch" panose="02000506000000020004" pitchFamily="2" charset="-34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F4FC71A-1913-4218-94BD-BBCE769C1468}"/>
              </a:ext>
            </a:extLst>
          </p:cNvPr>
          <p:cNvGrpSpPr/>
          <p:nvPr/>
        </p:nvGrpSpPr>
        <p:grpSpPr>
          <a:xfrm>
            <a:off x="0" y="164638"/>
            <a:ext cx="11363081" cy="681155"/>
            <a:chOff x="0" y="164638"/>
            <a:chExt cx="11363081" cy="681155"/>
          </a:xfrm>
        </p:grpSpPr>
        <p:sp>
          <p:nvSpPr>
            <p:cNvPr id="39" name="Pentagon 38">
              <a:extLst>
                <a:ext uri="{FF2B5EF4-FFF2-40B4-BE49-F238E27FC236}">
                  <a16:creationId xmlns:a16="http://schemas.microsoft.com/office/drawing/2014/main" id="{1E5C2B41-BA64-40F8-AEBC-ACFB9E07EA9C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40" name="Chevron 39">
              <a:extLst>
                <a:ext uri="{FF2B5EF4-FFF2-40B4-BE49-F238E27FC236}">
                  <a16:creationId xmlns:a16="http://schemas.microsoft.com/office/drawing/2014/main" id="{4C06D84D-3CD5-413B-9015-11D68034D3E3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41" name="Chevron 40">
              <a:extLst>
                <a:ext uri="{FF2B5EF4-FFF2-40B4-BE49-F238E27FC236}">
                  <a16:creationId xmlns:a16="http://schemas.microsoft.com/office/drawing/2014/main" id="{B296ABA8-C67E-447D-B9D7-5CAEBFD6EA20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42" name="Chevron 41">
              <a:extLst>
                <a:ext uri="{FF2B5EF4-FFF2-40B4-BE49-F238E27FC236}">
                  <a16:creationId xmlns:a16="http://schemas.microsoft.com/office/drawing/2014/main" id="{395047DB-B67B-44BD-A88D-51B7393DECE3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43" name="Title 1">
            <a:extLst>
              <a:ext uri="{FF2B5EF4-FFF2-40B4-BE49-F238E27FC236}">
                <a16:creationId xmlns:a16="http://schemas.microsoft.com/office/drawing/2014/main" id="{C8E54A61-F544-412B-90AD-AABC173E4176}"/>
              </a:ext>
            </a:extLst>
          </p:cNvPr>
          <p:cNvSpPr txBox="1">
            <a:spLocks/>
          </p:cNvSpPr>
          <p:nvPr/>
        </p:nvSpPr>
        <p:spPr>
          <a:xfrm>
            <a:off x="828919" y="261235"/>
            <a:ext cx="11178217" cy="55701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j-ea"/>
                <a:cs typeface="TH Chakra Petch" panose="02000506000000020004" pitchFamily="2" charset="-34"/>
              </a:rPr>
              <a:t>วัตถุประสงค์และการจัดสรรงบประมาณด้าน ววน. ของกองทุนส่งเสริมฯ</a:t>
            </a:r>
          </a:p>
        </p:txBody>
      </p:sp>
      <p:sp>
        <p:nvSpPr>
          <p:cNvPr id="44" name="Slide Number Placeholder 26">
            <a:extLst>
              <a:ext uri="{FF2B5EF4-FFF2-40B4-BE49-F238E27FC236}">
                <a16:creationId xmlns:a16="http://schemas.microsoft.com/office/drawing/2014/main" id="{B7BE262C-B378-482E-862D-B1C424729F73}"/>
              </a:ext>
            </a:extLst>
          </p:cNvPr>
          <p:cNvSpPr txBox="1">
            <a:spLocks/>
          </p:cNvSpPr>
          <p:nvPr/>
        </p:nvSpPr>
        <p:spPr>
          <a:xfrm>
            <a:off x="9290180" y="639363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620FC1-C7C4-47F9-9B74-E6B1DE3CBD14}" type="slidenum">
              <a:rPr kumimoji="0" lang="th-TH" sz="1800" b="0" i="0" u="none" strike="noStrike" kern="1200" cap="none" spc="0" normalizeH="0" baseline="0" noProof="0" smtClean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A7087AA-A811-41E7-B9E3-300F9679E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84"/>
            <a:ext cx="714895" cy="92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9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98289" y="963592"/>
            <a:ext cx="7655643" cy="5621078"/>
            <a:chOff x="1258888" y="20188"/>
            <a:chExt cx="6999531" cy="6607894"/>
          </a:xfrm>
        </p:grpSpPr>
        <p:sp>
          <p:nvSpPr>
            <p:cNvPr id="15" name="Oval 14"/>
            <p:cNvSpPr/>
            <p:nvPr/>
          </p:nvSpPr>
          <p:spPr>
            <a:xfrm>
              <a:off x="6097832" y="2127250"/>
              <a:ext cx="2160587" cy="20288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3. งบวิจัย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557400" y="570393"/>
              <a:ext cx="2159000" cy="20288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การสนับสนุนการวิจัย</a:t>
              </a:r>
              <a:r>
                <a:rPr kumimoji="0" lang="th-TH" sz="3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851275" y="20188"/>
              <a:ext cx="2160588" cy="202882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นโยบาย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5695950" y="3802063"/>
              <a:ext cx="2160588" cy="202723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4. สถาบัน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วิจัย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97907" y="4599255"/>
              <a:ext cx="2160588" cy="20288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5. บุคลากรวิจัย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598452" y="4546982"/>
              <a:ext cx="2160588" cy="2028827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6. โครงสร้าง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พื้นฐาน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1573982" y="3193547"/>
              <a:ext cx="2160587" cy="2028826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7. มาตรฐาน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258888" y="1851130"/>
              <a:ext cx="2160587" cy="2028825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8. การจัดการ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ผลผลิต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185386" y="421034"/>
              <a:ext cx="2160587" cy="2027238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9. การประเมิน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3205498" y="1512456"/>
              <a:ext cx="3275348" cy="352299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ระบบวิจัย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5BDF3A-BDB5-4831-8A36-A9567A919368}"/>
              </a:ext>
            </a:extLst>
          </p:cNvPr>
          <p:cNvGrpSpPr/>
          <p:nvPr/>
        </p:nvGrpSpPr>
        <p:grpSpPr>
          <a:xfrm>
            <a:off x="22723" y="31888"/>
            <a:ext cx="11363081" cy="681155"/>
            <a:chOff x="0" y="164638"/>
            <a:chExt cx="11363081" cy="681155"/>
          </a:xfrm>
        </p:grpSpPr>
        <p:sp>
          <p:nvSpPr>
            <p:cNvPr id="18" name="Pentagon 38">
              <a:extLst>
                <a:ext uri="{FF2B5EF4-FFF2-40B4-BE49-F238E27FC236}">
                  <a16:creationId xmlns:a16="http://schemas.microsoft.com/office/drawing/2014/main" id="{1C3E6240-19F3-418E-B409-0B0C7A9F48DD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  ระบบวิจัยของประเทศ</a:t>
              </a:r>
            </a:p>
          </p:txBody>
        </p:sp>
        <p:sp>
          <p:nvSpPr>
            <p:cNvPr id="19" name="Chevron 39">
              <a:extLst>
                <a:ext uri="{FF2B5EF4-FFF2-40B4-BE49-F238E27FC236}">
                  <a16:creationId xmlns:a16="http://schemas.microsoft.com/office/drawing/2014/main" id="{45B1C886-73A1-48DF-AC7A-457D311423F4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0" name="Chevron 40">
              <a:extLst>
                <a:ext uri="{FF2B5EF4-FFF2-40B4-BE49-F238E27FC236}">
                  <a16:creationId xmlns:a16="http://schemas.microsoft.com/office/drawing/2014/main" id="{342028F6-67C5-4E66-8F2D-06AC8C9603B3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1" name="Chevron 41">
              <a:extLst>
                <a:ext uri="{FF2B5EF4-FFF2-40B4-BE49-F238E27FC236}">
                  <a16:creationId xmlns:a16="http://schemas.microsoft.com/office/drawing/2014/main" id="{7F8D018B-D572-443F-89C2-5FF6343033A5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80890D34-9806-4545-B5B0-E7CCDB853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84"/>
            <a:ext cx="714895" cy="927340"/>
          </a:xfrm>
          <a:prstGeom prst="rect">
            <a:avLst/>
          </a:prstGeom>
        </p:spPr>
      </p:pic>
      <p:sp>
        <p:nvSpPr>
          <p:cNvPr id="23" name="Slide Number Placeholder 26">
            <a:extLst>
              <a:ext uri="{FF2B5EF4-FFF2-40B4-BE49-F238E27FC236}">
                <a16:creationId xmlns:a16="http://schemas.microsoft.com/office/drawing/2014/main" id="{927E88F6-CA63-428F-B44C-28065A403B2F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2515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0" y="5242561"/>
            <a:ext cx="12192000" cy="115824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A45CF-CE2C-45EC-B09D-F1F828083DA7}"/>
              </a:ext>
            </a:extLst>
          </p:cNvPr>
          <p:cNvSpPr txBox="1"/>
          <p:nvPr/>
        </p:nvSpPr>
        <p:spPr>
          <a:xfrm>
            <a:off x="614619" y="184989"/>
            <a:ext cx="10962763" cy="913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เนื่องจากวิกฤติของประเทศในปัจจุบัน ในประเด็นเหตุการณ์โรคระบาดของไวรัส </a:t>
            </a:r>
            <a:r>
              <a:rPr lang="en-US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COVID-19</a:t>
            </a: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และสถานการณ์ภัยแล้ง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สกสว. จึงได้เพิ่มเติม </a:t>
            </a:r>
            <a:r>
              <a:rPr lang="en-US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Program 17 </a:t>
            </a:r>
            <a:r>
              <a:rPr lang="th-TH" sz="2667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เพื่อตอบสนองต่อการแก้ไขปัญหา ดังนี้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533D287-9409-42C5-AB0E-F02FE0B9B9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" t="19722" r="3437" b="25972"/>
          <a:stretch/>
        </p:blipFill>
        <p:spPr>
          <a:xfrm>
            <a:off x="2026413" y="1352744"/>
            <a:ext cx="7556626" cy="2447923"/>
          </a:xfrm>
          <a:prstGeom prst="rect">
            <a:avLst/>
          </a:prstGeom>
          <a:solidFill>
            <a:srgbClr val="00FFFF"/>
          </a:solidFill>
          <a:ln>
            <a:noFill/>
          </a:ln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93FF2574-4DD5-429A-819C-3408D95C553F}"/>
              </a:ext>
            </a:extLst>
          </p:cNvPr>
          <p:cNvSpPr txBox="1"/>
          <p:nvPr/>
        </p:nvSpPr>
        <p:spPr>
          <a:xfrm>
            <a:off x="3362191" y="4143947"/>
            <a:ext cx="545516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17: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การแก้ปัญหาวิกฤติของประเทศ</a:t>
            </a: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E0B097E3-F845-4841-990A-852B8F8DCEAE}"/>
              </a:ext>
            </a:extLst>
          </p:cNvPr>
          <p:cNvSpPr txBox="1"/>
          <p:nvPr/>
        </p:nvSpPr>
        <p:spPr>
          <a:xfrm>
            <a:off x="3125476" y="3715134"/>
            <a:ext cx="59410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Program 16: </a:t>
            </a:r>
            <a:r>
              <a:rPr lang="th-TH" sz="2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การปฏิรูประบบการอุดมศึกษา วิทยาศาสตร์ วิจัยและนวัตกรรม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8197" y="5403578"/>
            <a:ext cx="3379487" cy="827948"/>
            <a:chOff x="1050168" y="0"/>
            <a:chExt cx="3379487" cy="8279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1" name="Pentagon 30"/>
            <p:cNvSpPr/>
            <p:nvPr/>
          </p:nvSpPr>
          <p:spPr>
            <a:xfrm rot="10800000">
              <a:off x="1050168" y="0"/>
              <a:ext cx="3379487" cy="827948"/>
            </a:xfrm>
            <a:prstGeom prst="homePlate">
              <a:avLst/>
            </a:prstGeom>
            <a:gradFill flip="none" rotWithShape="0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Pentagon 4"/>
            <p:cNvSpPr txBox="1"/>
            <p:nvPr/>
          </p:nvSpPr>
          <p:spPr>
            <a:xfrm rot="21600000">
              <a:off x="1257155" y="0"/>
              <a:ext cx="3172500" cy="827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102" tIns="152400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COVID-19</a:t>
              </a:r>
              <a:endParaRPr lang="en-US" sz="4000" kern="1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2" name="Oval 21"/>
          <p:cNvSpPr/>
          <p:nvPr/>
        </p:nvSpPr>
        <p:spPr>
          <a:xfrm>
            <a:off x="122266" y="5404893"/>
            <a:ext cx="827948" cy="82794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00" r="-1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3" name="Group 22"/>
          <p:cNvGrpSpPr/>
          <p:nvPr/>
        </p:nvGrpSpPr>
        <p:grpSpPr>
          <a:xfrm>
            <a:off x="8610369" y="5403578"/>
            <a:ext cx="3379487" cy="827948"/>
            <a:chOff x="1057298" y="2103930"/>
            <a:chExt cx="3379487" cy="8279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9" name="Pentagon 28"/>
            <p:cNvSpPr/>
            <p:nvPr/>
          </p:nvSpPr>
          <p:spPr>
            <a:xfrm rot="10800000">
              <a:off x="1057298" y="2103930"/>
              <a:ext cx="3379487" cy="827948"/>
            </a:xfrm>
            <a:prstGeom prst="homePlate">
              <a:avLst/>
            </a:prstGeom>
            <a:gradFill flip="none" rotWithShape="0">
              <a:gsLst>
                <a:gs pos="0">
                  <a:srgbClr val="CC0000">
                    <a:tint val="66000"/>
                    <a:satMod val="160000"/>
                  </a:srgbClr>
                </a:gs>
                <a:gs pos="50000">
                  <a:srgbClr val="CC0000">
                    <a:tint val="44500"/>
                    <a:satMod val="160000"/>
                  </a:srgbClr>
                </a:gs>
                <a:gs pos="100000">
                  <a:srgbClr val="CC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-727682"/>
                <a:satOff val="-41964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Pentagon 7"/>
            <p:cNvSpPr txBox="1"/>
            <p:nvPr/>
          </p:nvSpPr>
          <p:spPr>
            <a:xfrm rot="21600000">
              <a:off x="1264285" y="2103930"/>
              <a:ext cx="3172500" cy="827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102" tIns="121920" rIns="227584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3200" b="1" kern="1200" dirty="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ผลกระทบทางเศรษฐกิจ/สังคม</a:t>
              </a:r>
              <a:endParaRPr lang="en-US" sz="3200" kern="12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Oval 23"/>
          <p:cNvSpPr/>
          <p:nvPr/>
        </p:nvSpPr>
        <p:spPr>
          <a:xfrm>
            <a:off x="8196380" y="5403578"/>
            <a:ext cx="827948" cy="827948"/>
          </a:xfrm>
          <a:prstGeom prst="ellipse">
            <a:avLst/>
          </a:prstGeom>
          <a:blipFill>
            <a:blip r:embed="rId4"/>
            <a:srcRect/>
            <a:stretch>
              <a:fillRect l="-6000" r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440331"/>
              <a:satOff val="-38085"/>
              <a:lumOff val="-38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5" name="Group 24"/>
          <p:cNvGrpSpPr/>
          <p:nvPr/>
        </p:nvGrpSpPr>
        <p:grpSpPr>
          <a:xfrm>
            <a:off x="4569284" y="5403578"/>
            <a:ext cx="3379487" cy="827948"/>
            <a:chOff x="1025937" y="1051282"/>
            <a:chExt cx="3379487" cy="82794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7" name="Pentagon 26"/>
            <p:cNvSpPr/>
            <p:nvPr/>
          </p:nvSpPr>
          <p:spPr>
            <a:xfrm rot="10800000">
              <a:off x="1025937" y="1051282"/>
              <a:ext cx="3379487" cy="827948"/>
            </a:xfrm>
            <a:prstGeom prst="homePlate">
              <a:avLst/>
            </a:prstGeom>
            <a:gradFill flip="none" rotWithShape="0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Pentagon 10"/>
            <p:cNvSpPr txBox="1"/>
            <p:nvPr/>
          </p:nvSpPr>
          <p:spPr>
            <a:xfrm rot="21600000">
              <a:off x="1232924" y="1051282"/>
              <a:ext cx="3172500" cy="8279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65102" tIns="110490" rIns="206248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900" b="1" kern="1200">
                  <a:solidFill>
                    <a:schemeClr val="tx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ภัยแล้งและการจัดการน้ำ</a:t>
              </a:r>
              <a:endParaRPr lang="en-US" sz="2900" kern="120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4155277" y="5403578"/>
            <a:ext cx="827948" cy="827948"/>
          </a:xfrm>
          <a:prstGeom prst="ellipse">
            <a:avLst/>
          </a:prstGeom>
          <a:blipFill>
            <a:blip r:embed="rId5"/>
            <a:srcRect/>
            <a:stretch>
              <a:fillRect l="-14000" r="-14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Shape 33"/>
          <p:cNvSpPr/>
          <p:nvPr/>
        </p:nvSpPr>
        <p:spPr>
          <a:xfrm rot="17716223" flipH="1">
            <a:off x="2048107" y="3896953"/>
            <a:ext cx="1687107" cy="1540429"/>
          </a:xfrm>
          <a:prstGeom prst="swooshArrow">
            <a:avLst>
              <a:gd name="adj1" fmla="val 16310"/>
              <a:gd name="adj2" fmla="val 31370"/>
            </a:avLst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33" name="Slide Number Placeholder 26">
            <a:extLst>
              <a:ext uri="{FF2B5EF4-FFF2-40B4-BE49-F238E27FC236}">
                <a16:creationId xmlns:a16="http://schemas.microsoft.com/office/drawing/2014/main" id="{3EEA3310-1A15-4052-A30E-0EAD7B2F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0180" y="639363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th-TH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871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>
            <a:extLst>
              <a:ext uri="{FF2B5EF4-FFF2-40B4-BE49-F238E27FC236}">
                <a16:creationId xmlns:a16="http://schemas.microsoft.com/office/drawing/2014/main" id="{1E38655C-099C-4139-8C16-FF5B33D570DB}"/>
              </a:ext>
            </a:extLst>
          </p:cNvPr>
          <p:cNvSpPr/>
          <p:nvPr/>
        </p:nvSpPr>
        <p:spPr>
          <a:xfrm>
            <a:off x="5408911" y="2399424"/>
            <a:ext cx="1983267" cy="878828"/>
          </a:xfrm>
          <a:prstGeom prst="flowChartMagneticDisk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กองทุนส่งเสริม ววน.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2C1C81-5FA9-457E-87ED-30D7ADAD2B3C}"/>
              </a:ext>
            </a:extLst>
          </p:cNvPr>
          <p:cNvSpPr txBox="1"/>
          <p:nvPr/>
        </p:nvSpPr>
        <p:spPr>
          <a:xfrm>
            <a:off x="5654916" y="2351722"/>
            <a:ext cx="1524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กสว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/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สกสว.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A41C16-FC0E-40EB-B466-FDCB2CA874A0}"/>
              </a:ext>
            </a:extLst>
          </p:cNvPr>
          <p:cNvSpPr txBox="1"/>
          <p:nvPr/>
        </p:nvSpPr>
        <p:spPr>
          <a:xfrm>
            <a:off x="5408911" y="1047692"/>
            <a:ext cx="2172237" cy="461665"/>
          </a:xfrm>
          <a:prstGeom prst="rect">
            <a:avLst/>
          </a:prstGeom>
          <a:solidFill>
            <a:srgbClr val="F2DBDA"/>
          </a:solidFill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สำนักงบประมาณ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B66165-BD88-452A-8046-20A73BA8A600}"/>
              </a:ext>
            </a:extLst>
          </p:cNvPr>
          <p:cNvSpPr txBox="1"/>
          <p:nvPr/>
        </p:nvSpPr>
        <p:spPr>
          <a:xfrm>
            <a:off x="1135957" y="4513038"/>
            <a:ext cx="3101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มหาวิทยาลัย และ หน่วยงานในระบบ ววน.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ยื่นข้อเสนอแผนงาน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/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โครงการ ไปยัง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PMU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707FB9-51E8-4D2B-85DC-01978DB2C5CF}"/>
              </a:ext>
            </a:extLst>
          </p:cNvPr>
          <p:cNvSpPr txBox="1"/>
          <p:nvPr/>
        </p:nvSpPr>
        <p:spPr>
          <a:xfrm>
            <a:off x="2490308" y="3076058"/>
            <a:ext cx="293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PMU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ยื่นคำของบประมาณราย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Program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(แผนงานและงบประมาณ)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9D39A2F-0D25-4EA1-89BA-925475AA2C8D}"/>
              </a:ext>
            </a:extLst>
          </p:cNvPr>
          <p:cNvSpPr txBox="1"/>
          <p:nvPr/>
        </p:nvSpPr>
        <p:spPr>
          <a:xfrm>
            <a:off x="9551400" y="826886"/>
            <a:ext cx="2552608" cy="33855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ตามหลักเกณฑ์ที่ กสว. กำหนด</a:t>
            </a:r>
          </a:p>
        </p:txBody>
      </p:sp>
      <p:sp>
        <p:nvSpPr>
          <p:cNvPr id="36" name="Star: 5 Points 108">
            <a:extLst>
              <a:ext uri="{FF2B5EF4-FFF2-40B4-BE49-F238E27FC236}">
                <a16:creationId xmlns:a16="http://schemas.microsoft.com/office/drawing/2014/main" id="{1F8A261F-E487-4FE3-A52E-2C0C76F8AC66}"/>
              </a:ext>
            </a:extLst>
          </p:cNvPr>
          <p:cNvSpPr/>
          <p:nvPr/>
        </p:nvSpPr>
        <p:spPr>
          <a:xfrm>
            <a:off x="9539483" y="888057"/>
            <a:ext cx="224287" cy="189781"/>
          </a:xfrm>
          <a:prstGeom prst="star5">
            <a:avLst/>
          </a:prstGeom>
          <a:solidFill>
            <a:srgbClr val="4BACC6">
              <a:lumMod val="75000"/>
            </a:srgbClr>
          </a:solidFill>
          <a:ln w="25400" cap="flat" cmpd="sng" algn="ctr">
            <a:solidFill>
              <a:srgbClr val="4F81BD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6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819E30B-CA8F-4CD6-800F-86AE2B7B7DA7}"/>
              </a:ext>
            </a:extLst>
          </p:cNvPr>
          <p:cNvSpPr txBox="1"/>
          <p:nvPr/>
        </p:nvSpPr>
        <p:spPr>
          <a:xfrm>
            <a:off x="5443663" y="1544465"/>
            <a:ext cx="1087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E-budgeting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6595D3-DB68-4902-99BF-8B3C43E41640}"/>
              </a:ext>
            </a:extLst>
          </p:cNvPr>
          <p:cNvSpPr txBox="1"/>
          <p:nvPr/>
        </p:nvSpPr>
        <p:spPr>
          <a:xfrm>
            <a:off x="1891210" y="1541676"/>
            <a:ext cx="3427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สกสว. เสนอคำของบประมาณด้าน ววน. ม.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17(2)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(คำขอ งปม. ของกองทุนฯ)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ที่ผ่านความเห็นชอบฯ ไปยัง สงป.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3ABF61-104D-4C04-A81F-CEF19BF7D05A}"/>
              </a:ext>
            </a:extLst>
          </p:cNvPr>
          <p:cNvSpPr txBox="1"/>
          <p:nvPr/>
        </p:nvSpPr>
        <p:spPr>
          <a:xfrm>
            <a:off x="3903901" y="6139420"/>
            <a:ext cx="1614047" cy="33855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นักวิจัย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6A623B5-246A-49E2-BA32-0AE835B4D235}"/>
              </a:ext>
            </a:extLst>
          </p:cNvPr>
          <p:cNvSpPr txBox="1"/>
          <p:nvPr/>
        </p:nvSpPr>
        <p:spPr>
          <a:xfrm>
            <a:off x="7175645" y="6140230"/>
            <a:ext cx="1581942" cy="33855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นักวิจัย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C922AF1-D523-4CE1-9676-AFE46798FF04}"/>
              </a:ext>
            </a:extLst>
          </p:cNvPr>
          <p:cNvSpPr txBox="1"/>
          <p:nvPr/>
        </p:nvSpPr>
        <p:spPr>
          <a:xfrm>
            <a:off x="5585176" y="6139071"/>
            <a:ext cx="1513139" cy="338554"/>
          </a:xfrm>
          <a:prstGeom prst="rect">
            <a:avLst/>
          </a:prstGeom>
          <a:noFill/>
          <a:ln w="28575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นักวิจัย</a:t>
            </a:r>
          </a:p>
        </p:txBody>
      </p:sp>
      <p:sp>
        <p:nvSpPr>
          <p:cNvPr id="42" name="Right Arrow 4">
            <a:extLst>
              <a:ext uri="{FF2B5EF4-FFF2-40B4-BE49-F238E27FC236}">
                <a16:creationId xmlns:a16="http://schemas.microsoft.com/office/drawing/2014/main" id="{305C5D86-732E-4E07-91B2-D6D07359FC52}"/>
              </a:ext>
            </a:extLst>
          </p:cNvPr>
          <p:cNvSpPr/>
          <p:nvPr/>
        </p:nvSpPr>
        <p:spPr>
          <a:xfrm rot="5400000">
            <a:off x="6746790" y="3671332"/>
            <a:ext cx="386772" cy="265867"/>
          </a:xfrm>
          <a:prstGeom prst="rightArrow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3" name="Right Arrow 4">
            <a:extLst>
              <a:ext uri="{FF2B5EF4-FFF2-40B4-BE49-F238E27FC236}">
                <a16:creationId xmlns:a16="http://schemas.microsoft.com/office/drawing/2014/main" id="{E7BD4807-A98A-4844-8EA2-FC5612C0CF8C}"/>
              </a:ext>
            </a:extLst>
          </p:cNvPr>
          <p:cNvSpPr/>
          <p:nvPr/>
        </p:nvSpPr>
        <p:spPr>
          <a:xfrm rot="16200000">
            <a:off x="5672267" y="3566997"/>
            <a:ext cx="386772" cy="265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4" name="Right Arrow 4">
            <a:extLst>
              <a:ext uri="{FF2B5EF4-FFF2-40B4-BE49-F238E27FC236}">
                <a16:creationId xmlns:a16="http://schemas.microsoft.com/office/drawing/2014/main" id="{94814AE7-FBA3-4933-86FD-B9AFC71D78C0}"/>
              </a:ext>
            </a:extLst>
          </p:cNvPr>
          <p:cNvSpPr/>
          <p:nvPr/>
        </p:nvSpPr>
        <p:spPr>
          <a:xfrm rot="16200000">
            <a:off x="5686301" y="1924520"/>
            <a:ext cx="386772" cy="265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5" name="Right Arrow 4">
            <a:extLst>
              <a:ext uri="{FF2B5EF4-FFF2-40B4-BE49-F238E27FC236}">
                <a16:creationId xmlns:a16="http://schemas.microsoft.com/office/drawing/2014/main" id="{9CEEC24E-71F4-4F4B-8BB7-9E3C22987141}"/>
              </a:ext>
            </a:extLst>
          </p:cNvPr>
          <p:cNvSpPr/>
          <p:nvPr/>
        </p:nvSpPr>
        <p:spPr>
          <a:xfrm rot="5400000">
            <a:off x="6746790" y="1933864"/>
            <a:ext cx="386772" cy="265867"/>
          </a:xfrm>
          <a:prstGeom prst="rightArrow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6" name="Right Arrow 4">
            <a:extLst>
              <a:ext uri="{FF2B5EF4-FFF2-40B4-BE49-F238E27FC236}">
                <a16:creationId xmlns:a16="http://schemas.microsoft.com/office/drawing/2014/main" id="{D763E565-ED27-4F60-85F8-898D236E58F8}"/>
              </a:ext>
            </a:extLst>
          </p:cNvPr>
          <p:cNvSpPr/>
          <p:nvPr/>
        </p:nvSpPr>
        <p:spPr>
          <a:xfrm rot="16200000">
            <a:off x="5686922" y="5664031"/>
            <a:ext cx="386772" cy="265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7" name="Right Arrow 4">
            <a:extLst>
              <a:ext uri="{FF2B5EF4-FFF2-40B4-BE49-F238E27FC236}">
                <a16:creationId xmlns:a16="http://schemas.microsoft.com/office/drawing/2014/main" id="{DC090B98-AE9B-4AA0-B88C-4F24F1E7CE21}"/>
              </a:ext>
            </a:extLst>
          </p:cNvPr>
          <p:cNvSpPr/>
          <p:nvPr/>
        </p:nvSpPr>
        <p:spPr>
          <a:xfrm rot="5400000">
            <a:off x="6684362" y="5671055"/>
            <a:ext cx="386772" cy="265867"/>
          </a:xfrm>
          <a:prstGeom prst="rightArrow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20431A3-E7B1-47BC-9072-28BFB2BDE8E3}"/>
              </a:ext>
            </a:extLst>
          </p:cNvPr>
          <p:cNvSpPr txBox="1"/>
          <p:nvPr/>
        </p:nvSpPr>
        <p:spPr>
          <a:xfrm>
            <a:off x="7299718" y="1713728"/>
            <a:ext cx="394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สงป. จัดสรรงบประมาณด้าน ววน. ม.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17(2)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ผ่านกองทุน แบบรายปีงบประมาณ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1D1061-79EF-406A-999D-D140879FA046}"/>
              </a:ext>
            </a:extLst>
          </p:cNvPr>
          <p:cNvSpPr txBox="1"/>
          <p:nvPr/>
        </p:nvSpPr>
        <p:spPr>
          <a:xfrm>
            <a:off x="7706772" y="2599985"/>
            <a:ext cx="2938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กองทุน จัดสรรงบประมาณ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ตามแผนด้าน ววน และ ทิศทาง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ของ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Platform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และ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Program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ไปที่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PMU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66B7F1B-4486-4413-83C8-6E03309B5578}"/>
              </a:ext>
            </a:extLst>
          </p:cNvPr>
          <p:cNvSpPr txBox="1"/>
          <p:nvPr/>
        </p:nvSpPr>
        <p:spPr>
          <a:xfrm>
            <a:off x="8707228" y="4295567"/>
            <a:ext cx="2998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PMU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จัดสรรงบประมาณให้แก่หน่วยงาน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และบริหารให้เกิด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Consortium 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ตอบโจทย์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OKRs </a:t>
            </a: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ของ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Program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1" name="Right Arrow 4">
            <a:extLst>
              <a:ext uri="{FF2B5EF4-FFF2-40B4-BE49-F238E27FC236}">
                <a16:creationId xmlns:a16="http://schemas.microsoft.com/office/drawing/2014/main" id="{7B532D1D-26C1-4930-8320-8E5112363B8B}"/>
              </a:ext>
            </a:extLst>
          </p:cNvPr>
          <p:cNvSpPr/>
          <p:nvPr/>
        </p:nvSpPr>
        <p:spPr>
          <a:xfrm rot="16200000">
            <a:off x="2018922" y="2830917"/>
            <a:ext cx="386772" cy="265867"/>
          </a:xfrm>
          <a:prstGeom prst="rightArrow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2CCF5C-B1D3-423D-9F7E-F53F73A1088B}"/>
              </a:ext>
            </a:extLst>
          </p:cNvPr>
          <p:cNvSpPr txBox="1"/>
          <p:nvPr/>
        </p:nvSpPr>
        <p:spPr>
          <a:xfrm>
            <a:off x="1836096" y="3197761"/>
            <a:ext cx="752425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คำขอ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ขาขึ้น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3" name="Right Arrow 4">
            <a:extLst>
              <a:ext uri="{FF2B5EF4-FFF2-40B4-BE49-F238E27FC236}">
                <a16:creationId xmlns:a16="http://schemas.microsoft.com/office/drawing/2014/main" id="{DEC76885-0CFC-4CE7-A3A6-915258A47DD7}"/>
              </a:ext>
            </a:extLst>
          </p:cNvPr>
          <p:cNvSpPr/>
          <p:nvPr/>
        </p:nvSpPr>
        <p:spPr>
          <a:xfrm rot="5400000">
            <a:off x="11461713" y="2894555"/>
            <a:ext cx="386772" cy="265867"/>
          </a:xfrm>
          <a:prstGeom prst="rightArrow">
            <a:avLst/>
          </a:prstGeom>
          <a:solidFill>
            <a:srgbClr val="0000CC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C52E314-8ED5-4CEE-81B9-80201DF45457}"/>
              </a:ext>
            </a:extLst>
          </p:cNvPr>
          <p:cNvSpPr txBox="1"/>
          <p:nvPr/>
        </p:nvSpPr>
        <p:spPr>
          <a:xfrm>
            <a:off x="11241180" y="3216011"/>
            <a:ext cx="794323" cy="707886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จัดสรร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ขาลง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55" name="Slide Number Placeholder 1">
            <a:extLst>
              <a:ext uri="{FF2B5EF4-FFF2-40B4-BE49-F238E27FC236}">
                <a16:creationId xmlns:a16="http://schemas.microsoft.com/office/drawing/2014/main" id="{10A70A3D-55E6-4965-8FF6-6FC4F894185F}"/>
              </a:ext>
            </a:extLst>
          </p:cNvPr>
          <p:cNvSpPr txBox="1">
            <a:spLocks/>
          </p:cNvSpPr>
          <p:nvPr/>
        </p:nvSpPr>
        <p:spPr>
          <a:xfrm>
            <a:off x="9011921" y="6356377"/>
            <a:ext cx="2844800" cy="365125"/>
          </a:xfrm>
          <a:prstGeom prst="rect">
            <a:avLst/>
          </a:prstGeom>
        </p:spPr>
        <p:txBody>
          <a:bodyPr vert="horz" lIns="91382" tIns="45714" rIns="91382" bIns="45714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47E3D-2F19-4FD1-A13A-EF5D04FEA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8BB17FB-1863-49BD-8A23-C01C72B3BCB6}"/>
              </a:ext>
            </a:extLst>
          </p:cNvPr>
          <p:cNvGrpSpPr/>
          <p:nvPr/>
        </p:nvGrpSpPr>
        <p:grpSpPr>
          <a:xfrm>
            <a:off x="-9673" y="20638"/>
            <a:ext cx="11363081" cy="681155"/>
            <a:chOff x="0" y="164638"/>
            <a:chExt cx="11363081" cy="681155"/>
          </a:xfrm>
        </p:grpSpPr>
        <p:sp>
          <p:nvSpPr>
            <p:cNvPr id="64" name="Pentagon 38">
              <a:extLst>
                <a:ext uri="{FF2B5EF4-FFF2-40B4-BE49-F238E27FC236}">
                  <a16:creationId xmlns:a16="http://schemas.microsoft.com/office/drawing/2014/main" id="{E81E9B35-A513-4479-9E33-FAF73309BF80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                 กลไกแนวทางการจัดสรรงบประมาณ</a:t>
              </a:r>
            </a:p>
          </p:txBody>
        </p:sp>
        <p:sp>
          <p:nvSpPr>
            <p:cNvPr id="65" name="Chevron 39">
              <a:extLst>
                <a:ext uri="{FF2B5EF4-FFF2-40B4-BE49-F238E27FC236}">
                  <a16:creationId xmlns:a16="http://schemas.microsoft.com/office/drawing/2014/main" id="{428E9943-B34F-4ABB-9303-5E1A45590F79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66" name="Chevron 40">
              <a:extLst>
                <a:ext uri="{FF2B5EF4-FFF2-40B4-BE49-F238E27FC236}">
                  <a16:creationId xmlns:a16="http://schemas.microsoft.com/office/drawing/2014/main" id="{EC87E335-8E69-48BB-B6EC-E93650DE30EC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67" name="Chevron 41">
              <a:extLst>
                <a:ext uri="{FF2B5EF4-FFF2-40B4-BE49-F238E27FC236}">
                  <a16:creationId xmlns:a16="http://schemas.microsoft.com/office/drawing/2014/main" id="{D8E9DBC0-F17E-4C58-9D75-96B75016F7CB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pic>
        <p:nvPicPr>
          <p:cNvPr id="68" name="Picture 67">
            <a:extLst>
              <a:ext uri="{FF2B5EF4-FFF2-40B4-BE49-F238E27FC236}">
                <a16:creationId xmlns:a16="http://schemas.microsoft.com/office/drawing/2014/main" id="{D38BEAC6-C640-492F-A7B6-92C9775C9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8067" cy="1074144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4F7D12C-1587-4F06-8239-0A3A1C60DFC0}"/>
              </a:ext>
            </a:extLst>
          </p:cNvPr>
          <p:cNvCxnSpPr>
            <a:cxnSpLocks/>
          </p:cNvCxnSpPr>
          <p:nvPr/>
        </p:nvCxnSpPr>
        <p:spPr>
          <a:xfrm>
            <a:off x="736386" y="1264585"/>
            <a:ext cx="0" cy="4271738"/>
          </a:xfrm>
          <a:prstGeom prst="line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DCC880AA-AA52-4E1A-AF03-5D69593E1301}"/>
              </a:ext>
            </a:extLst>
          </p:cNvPr>
          <p:cNvSpPr txBox="1"/>
          <p:nvPr/>
        </p:nvSpPr>
        <p:spPr>
          <a:xfrm>
            <a:off x="23557" y="2524259"/>
            <a:ext cx="1453738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ระบบข้อมูล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สารสนเทศวิจัย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และนวัตกรรมแห่งชาติ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NRIIS)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FC201CE5-44B1-43F2-8EC2-E8287199297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992" t="21264" r="25174"/>
          <a:stretch/>
        </p:blipFill>
        <p:spPr>
          <a:xfrm>
            <a:off x="4116793" y="4176698"/>
            <a:ext cx="2209440" cy="1275090"/>
          </a:xfrm>
          <a:prstGeom prst="rect">
            <a:avLst/>
          </a:prstGeom>
        </p:spPr>
      </p:pic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D4A86605-5649-41AA-8E2D-6206EF0E5B4E}"/>
              </a:ext>
            </a:extLst>
          </p:cNvPr>
          <p:cNvSpPr/>
          <p:nvPr/>
        </p:nvSpPr>
        <p:spPr>
          <a:xfrm>
            <a:off x="4050529" y="4228602"/>
            <a:ext cx="4473944" cy="1306870"/>
          </a:xfrm>
          <a:prstGeom prst="round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BA0C4B02-88C1-4F19-89FB-D0AA0A880B95}"/>
              </a:ext>
            </a:extLst>
          </p:cNvPr>
          <p:cNvSpPr/>
          <p:nvPr/>
        </p:nvSpPr>
        <p:spPr>
          <a:xfrm>
            <a:off x="6480251" y="4349818"/>
            <a:ext cx="1932229" cy="1084183"/>
          </a:xfrm>
          <a:prstGeom prst="roundRect">
            <a:avLst/>
          </a:prstGeom>
          <a:noFill/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40A8CC1-BB3F-4788-B9EF-3E96C6025226}"/>
              </a:ext>
            </a:extLst>
          </p:cNvPr>
          <p:cNvSpPr/>
          <p:nvPr/>
        </p:nvSpPr>
        <p:spPr>
          <a:xfrm>
            <a:off x="6717466" y="4222956"/>
            <a:ext cx="141577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หน่วยงาน/มหาวิทยาลัย</a:t>
            </a:r>
          </a:p>
        </p:txBody>
      </p: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F77EFB49-63AC-449C-8D00-BDEDC8900CA2}"/>
              </a:ext>
            </a:extLst>
          </p:cNvPr>
          <p:cNvSpPr/>
          <p:nvPr/>
        </p:nvSpPr>
        <p:spPr>
          <a:xfrm>
            <a:off x="6553681" y="4568509"/>
            <a:ext cx="772992" cy="23304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หน่วยงาน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6B4BD317-62C5-41F6-8177-2194823CAA28}"/>
              </a:ext>
            </a:extLst>
          </p:cNvPr>
          <p:cNvSpPr/>
          <p:nvPr/>
        </p:nvSpPr>
        <p:spPr>
          <a:xfrm>
            <a:off x="7386775" y="4588589"/>
            <a:ext cx="965603" cy="23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มหาวิทยาลัย</a:t>
            </a:r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0260D0F4-D0B0-4B87-87D4-5C1500A3B32F}"/>
              </a:ext>
            </a:extLst>
          </p:cNvPr>
          <p:cNvSpPr/>
          <p:nvPr/>
        </p:nvSpPr>
        <p:spPr>
          <a:xfrm>
            <a:off x="6552057" y="4858215"/>
            <a:ext cx="965603" cy="23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สถาบันวิจัย</a:t>
            </a:r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5D310EB3-1730-4240-ACA1-E99B16AA428C}"/>
              </a:ext>
            </a:extLst>
          </p:cNvPr>
          <p:cNvSpPr/>
          <p:nvPr/>
        </p:nvSpPr>
        <p:spPr>
          <a:xfrm>
            <a:off x="7571017" y="4874038"/>
            <a:ext cx="793508" cy="23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มูลนิธิ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651070DA-083B-4DE9-9B19-AF84B36DDEDD}"/>
              </a:ext>
            </a:extLst>
          </p:cNvPr>
          <p:cNvSpPr/>
          <p:nvPr/>
        </p:nvSpPr>
        <p:spPr>
          <a:xfrm>
            <a:off x="7064536" y="5154370"/>
            <a:ext cx="793508" cy="2308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.......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11A4944E-59B4-4DF4-B3CB-1E01B5D962FB}"/>
              </a:ext>
            </a:extLst>
          </p:cNvPr>
          <p:cNvSpPr/>
          <p:nvPr/>
        </p:nvSpPr>
        <p:spPr>
          <a:xfrm>
            <a:off x="4597351" y="4226507"/>
            <a:ext cx="1186543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/>
                <a:ea typeface="+mn-ea"/>
                <a:cs typeface="TH Chakra Petch"/>
              </a:rPr>
              <a:t>PMU/Funding Agency</a:t>
            </a:r>
            <a:endParaRPr kumimoji="0" lang="th-TH" sz="1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EFB91-8F14-4F12-9857-BD63513AB24D}"/>
              </a:ext>
            </a:extLst>
          </p:cNvPr>
          <p:cNvSpPr/>
          <p:nvPr/>
        </p:nvSpPr>
        <p:spPr>
          <a:xfrm>
            <a:off x="7978533" y="3472086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ในลักษณะ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Block grant/ Multi year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Chakra Petch"/>
              <a:ea typeface="+mn-ea"/>
              <a:cs typeface="TH Chakra Petch"/>
            </a:endParaRPr>
          </a:p>
        </p:txBody>
      </p:sp>
    </p:spTree>
    <p:extLst>
      <p:ext uri="{BB962C8B-B14F-4D97-AF65-F5344CB8AC3E}">
        <p14:creationId xmlns:p14="http://schemas.microsoft.com/office/powerpoint/2010/main" val="2170709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96E6831-3AF5-4248-92A6-AD1735A8F500}"/>
              </a:ext>
            </a:extLst>
          </p:cNvPr>
          <p:cNvGrpSpPr/>
          <p:nvPr/>
        </p:nvGrpSpPr>
        <p:grpSpPr>
          <a:xfrm>
            <a:off x="22723" y="31888"/>
            <a:ext cx="11363081" cy="681155"/>
            <a:chOff x="0" y="164638"/>
            <a:chExt cx="11363081" cy="681155"/>
          </a:xfrm>
        </p:grpSpPr>
        <p:sp>
          <p:nvSpPr>
            <p:cNvPr id="22" name="Pentagon 38">
              <a:extLst>
                <a:ext uri="{FF2B5EF4-FFF2-40B4-BE49-F238E27FC236}">
                  <a16:creationId xmlns:a16="http://schemas.microsoft.com/office/drawing/2014/main" id="{5AA96CBA-ED06-4524-B7EE-607642ED9569}"/>
                </a:ext>
              </a:extLst>
            </p:cNvPr>
            <p:cNvSpPr/>
            <p:nvPr/>
          </p:nvSpPr>
          <p:spPr>
            <a:xfrm>
              <a:off x="0" y="167850"/>
              <a:ext cx="9926825" cy="677943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4" name="Chevron 39">
              <a:extLst>
                <a:ext uri="{FF2B5EF4-FFF2-40B4-BE49-F238E27FC236}">
                  <a16:creationId xmlns:a16="http://schemas.microsoft.com/office/drawing/2014/main" id="{E8AF418E-B348-4B05-887F-322538ABEC98}"/>
                </a:ext>
              </a:extLst>
            </p:cNvPr>
            <p:cNvSpPr/>
            <p:nvPr/>
          </p:nvSpPr>
          <p:spPr>
            <a:xfrm>
              <a:off x="10216155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6" name="Chevron 40">
              <a:extLst>
                <a:ext uri="{FF2B5EF4-FFF2-40B4-BE49-F238E27FC236}">
                  <a16:creationId xmlns:a16="http://schemas.microsoft.com/office/drawing/2014/main" id="{E07DA47B-0394-4B92-BCD9-45B339B3F856}"/>
                </a:ext>
              </a:extLst>
            </p:cNvPr>
            <p:cNvSpPr/>
            <p:nvPr/>
          </p:nvSpPr>
          <p:spPr>
            <a:xfrm>
              <a:off x="10691810" y="167850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27" name="Chevron 41">
              <a:extLst>
                <a:ext uri="{FF2B5EF4-FFF2-40B4-BE49-F238E27FC236}">
                  <a16:creationId xmlns:a16="http://schemas.microsoft.com/office/drawing/2014/main" id="{F946758B-CA83-4E9F-A55E-B43435F45C12}"/>
                </a:ext>
              </a:extLst>
            </p:cNvPr>
            <p:cNvSpPr/>
            <p:nvPr/>
          </p:nvSpPr>
          <p:spPr>
            <a:xfrm>
              <a:off x="9731209" y="164638"/>
              <a:ext cx="671271" cy="677943"/>
            </a:xfrm>
            <a:prstGeom prst="chevron">
              <a:avLst/>
            </a:prstGeom>
            <a:gradFill flip="none" rotWithShape="1">
              <a:gsLst>
                <a:gs pos="39000">
                  <a:srgbClr val="00206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162481" tIns="81241" rIns="162481" bIns="81241" rtlCol="0" anchor="ctr"/>
            <a:lstStyle/>
            <a:p>
              <a:pPr marL="0" marR="0" lvl="0" indent="0" algn="ctr" defTabSz="16247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49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44" name="Text Placeholder 2"/>
          <p:cNvSpPr txBox="1">
            <a:spLocks/>
          </p:cNvSpPr>
          <p:nvPr/>
        </p:nvSpPr>
        <p:spPr>
          <a:xfrm>
            <a:off x="298110" y="37772"/>
            <a:ext cx="10192124" cy="750761"/>
          </a:xfrm>
          <a:prstGeom prst="rect">
            <a:avLst/>
          </a:prstGeom>
        </p:spPr>
        <p:txBody>
          <a:bodyPr lIns="91339" tIns="45711" rIns="91339" bIns="45711"/>
          <a:lstStyle>
            <a:defPPr>
              <a:defRPr lang="en-US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88794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     </a:t>
            </a:r>
            <a:r>
              <a:rPr kumimoji="0" lang="th-TH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แนวทางการจัดสรรงบประมาณ ววน. ปีงบประมาณ 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2564-2566</a:t>
            </a:r>
            <a:endParaRPr kumimoji="0" lang="th-TH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25" name="Slide Number Placeholder 26">
            <a:extLst>
              <a:ext uri="{FF2B5EF4-FFF2-40B4-BE49-F238E27FC236}">
                <a16:creationId xmlns:a16="http://schemas.microsoft.com/office/drawing/2014/main" id="{0B89383F-4668-47D8-B674-26DC871C3442}"/>
              </a:ext>
            </a:extLst>
          </p:cNvPr>
          <p:cNvSpPr txBox="1">
            <a:spLocks/>
          </p:cNvSpPr>
          <p:nvPr/>
        </p:nvSpPr>
        <p:spPr>
          <a:xfrm>
            <a:off x="9290180" y="6402108"/>
            <a:ext cx="2743200" cy="365125"/>
          </a:xfrm>
          <a:prstGeom prst="rect">
            <a:avLst/>
          </a:prstGeom>
        </p:spPr>
        <p:txBody>
          <a:bodyPr lIns="91424" tIns="45712" rIns="91424" bIns="45712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8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0DECB4-BE09-440A-B80C-7222FF527755}" type="slidenum">
              <a:rPr kumimoji="0" lang="th-TH" sz="2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pPr marL="0" marR="0" lvl="0" indent="0" algn="r" defTabSz="121812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B5E298A-4C98-4729-9614-C6732C71AB0E}"/>
              </a:ext>
            </a:extLst>
          </p:cNvPr>
          <p:cNvSpPr/>
          <p:nvPr/>
        </p:nvSpPr>
        <p:spPr>
          <a:xfrm>
            <a:off x="0" y="6428679"/>
            <a:ext cx="4903304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*คิดจาก งบประมาณ ววน. ขั้น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pre-ceiling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19,916.63 ลบ. ปีงบประมาณ 2564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512DF-F414-49B0-B0D2-01FF699BC36A}"/>
              </a:ext>
            </a:extLst>
          </p:cNvPr>
          <p:cNvGrpSpPr/>
          <p:nvPr/>
        </p:nvGrpSpPr>
        <p:grpSpPr>
          <a:xfrm>
            <a:off x="-228985" y="922680"/>
            <a:ext cx="11887399" cy="5347056"/>
            <a:chOff x="-192662" y="893663"/>
            <a:chExt cx="11887399" cy="5347056"/>
          </a:xfrm>
        </p:grpSpPr>
        <p:graphicFrame>
          <p:nvGraphicFramePr>
            <p:cNvPr id="23" name="Diagram 22"/>
            <p:cNvGraphicFramePr/>
            <p:nvPr>
              <p:extLst>
                <p:ext uri="{D42A27DB-BD31-4B8C-83A1-F6EECF244321}">
                  <p14:modId xmlns:p14="http://schemas.microsoft.com/office/powerpoint/2010/main" val="2224774101"/>
                </p:ext>
              </p:extLst>
            </p:nvPr>
          </p:nvGraphicFramePr>
          <p:xfrm>
            <a:off x="-192662" y="893663"/>
            <a:ext cx="11887399" cy="53470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8" name="Rounded Rectangle 32">
              <a:extLst>
                <a:ext uri="{FF2B5EF4-FFF2-40B4-BE49-F238E27FC236}">
                  <a16:creationId xmlns:a16="http://schemas.microsoft.com/office/drawing/2014/main" id="{D978CC94-1662-4FD0-9B7F-22C1C7226D8C}"/>
                </a:ext>
              </a:extLst>
            </p:cNvPr>
            <p:cNvSpPr/>
            <p:nvPr/>
          </p:nvSpPr>
          <p:spPr>
            <a:xfrm>
              <a:off x="4182944" y="1067164"/>
              <a:ext cx="920982" cy="449149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11" tIns="45719" rIns="91411" bIns="45719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6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06913" y="1084155"/>
              <a:ext cx="797013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>
              <a:spAutoFit/>
            </a:bodyPr>
            <a:lstStyle/>
            <a:p>
              <a:pPr marL="0" marR="0" lvl="0" indent="0" algn="l" defTabSz="9135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56.5%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*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54" name="Rounded Rectangle 32"/>
          <p:cNvSpPr/>
          <p:nvPr/>
        </p:nvSpPr>
        <p:spPr>
          <a:xfrm>
            <a:off x="9663051" y="5623642"/>
            <a:ext cx="1320483" cy="449149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91411" tIns="45719" rIns="91411" bIns="45719"/>
          <a:lstStyle/>
          <a:p>
            <a:pPr marL="0" marR="0" lvl="0" indent="0" algn="ctr" defTabSz="9135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27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.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4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%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*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H Chakra Petch" panose="02000506000000020004" pitchFamily="2" charset="-34"/>
              <a:ea typeface="+mn-ea"/>
              <a:cs typeface="TH Chakra Petch" panose="02000506000000020004" pitchFamily="2" charset="-34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86EE08-0F6A-429D-AB86-8740A95B9210}"/>
              </a:ext>
            </a:extLst>
          </p:cNvPr>
          <p:cNvGrpSpPr/>
          <p:nvPr/>
        </p:nvGrpSpPr>
        <p:grpSpPr>
          <a:xfrm>
            <a:off x="9663051" y="3429000"/>
            <a:ext cx="1387117" cy="553959"/>
            <a:chOff x="9414233" y="3429000"/>
            <a:chExt cx="1536171" cy="553959"/>
          </a:xfrm>
        </p:grpSpPr>
        <p:sp>
          <p:nvSpPr>
            <p:cNvPr id="52" name="Rounded Rectangle 32"/>
            <p:cNvSpPr/>
            <p:nvPr/>
          </p:nvSpPr>
          <p:spPr>
            <a:xfrm>
              <a:off x="9414233" y="3487963"/>
              <a:ext cx="1536171" cy="42579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11" tIns="45719" rIns="91411" bIns="45719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16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.</a:t>
              </a:r>
              <a:r>
                <a:rPr kumimoji="0" lang="th-TH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1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%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*</a:t>
              </a:r>
              <a:endParaRPr kumimoji="0" lang="th-TH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53" name="สี่เหลี่ยมผืนผ้า 2"/>
            <p:cNvSpPr/>
            <p:nvPr/>
          </p:nvSpPr>
          <p:spPr>
            <a:xfrm>
              <a:off x="10057633" y="3429000"/>
              <a:ext cx="272668" cy="553959"/>
            </a:xfrm>
            <a:prstGeom prst="rect">
              <a:avLst/>
            </a:prstGeom>
            <a:noFill/>
          </p:spPr>
          <p:txBody>
            <a:bodyPr wrap="none" lIns="121883" tIns="60941" rIns="121883" bIns="60941">
              <a:spAutoFit/>
            </a:bodyPr>
            <a:lstStyle/>
            <a:p>
              <a:pPr marL="0" marR="0" lvl="0" indent="0" algn="ctr" defTabSz="9135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2723" y="5514727"/>
            <a:ext cx="605929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กรอบวงเงินสำหรับทุนสนับสนุนงานเชิงกลยุทธ์ (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Strategic Fund) </a:t>
            </a:r>
            <a:r>
              <a:rPr kumimoji="0" lang="th-TH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ไม่น้อยกว่าร้อยละ 50 และทุนสนับสนุนงานพื้นฐาน (</a:t>
            </a:r>
            <a:r>
              <a:rPr kumimoji="0" lang="en-US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Fundamental Fund) </a:t>
            </a:r>
            <a:r>
              <a:rPr kumimoji="0" lang="th-TH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rPr>
              <a:t>ไม่เกินร้อยละ 50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F7967A9-C3DC-4BA2-B0A0-238F8AE5EF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5884"/>
            <a:ext cx="714895" cy="92734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0C09B3A-28DF-4935-9566-5EB40E870598}"/>
              </a:ext>
            </a:extLst>
          </p:cNvPr>
          <p:cNvGrpSpPr/>
          <p:nvPr/>
        </p:nvGrpSpPr>
        <p:grpSpPr>
          <a:xfrm>
            <a:off x="9038086" y="1033651"/>
            <a:ext cx="911462" cy="553959"/>
            <a:chOff x="9414234" y="3429000"/>
            <a:chExt cx="1009404" cy="553959"/>
          </a:xfrm>
        </p:grpSpPr>
        <p:sp>
          <p:nvSpPr>
            <p:cNvPr id="30" name="Rounded Rectangle 32">
              <a:extLst>
                <a:ext uri="{FF2B5EF4-FFF2-40B4-BE49-F238E27FC236}">
                  <a16:creationId xmlns:a16="http://schemas.microsoft.com/office/drawing/2014/main" id="{CE5B90AD-364C-4718-AFE3-5CDBFD012344}"/>
                </a:ext>
              </a:extLst>
            </p:cNvPr>
            <p:cNvSpPr/>
            <p:nvPr/>
          </p:nvSpPr>
          <p:spPr>
            <a:xfrm>
              <a:off x="9414234" y="3487963"/>
              <a:ext cx="1009404" cy="425795"/>
            </a:xfrm>
            <a:prstGeom prst="roundRect">
              <a:avLst>
                <a:gd name="adj" fmla="val 10000"/>
              </a:avLst>
            </a:prstGeom>
            <a:solidFill>
              <a:schemeClr val="accent4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91411" tIns="45719" rIns="91411" bIns="45719"/>
            <a:lstStyle/>
            <a:p>
              <a:pPr marL="0" marR="0" lvl="0" indent="0" algn="ctr" defTabSz="9140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43.5%</a:t>
              </a:r>
              <a:r>
                <a:rPr kumimoji="0" lang="th-TH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TH Chakra Petch" panose="02000506000000020004" pitchFamily="2" charset="-34"/>
                  <a:ea typeface="+mn-ea"/>
                  <a:cs typeface="TH Chakra Petch" panose="02000506000000020004" pitchFamily="2" charset="-34"/>
                </a:rPr>
                <a:t>*</a:t>
              </a:r>
              <a:endParaRPr kumimoji="0" lang="th-TH" sz="2667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  <p:sp>
          <p:nvSpPr>
            <p:cNvPr id="31" name="สี่เหลี่ยมผืนผ้า 2">
              <a:extLst>
                <a:ext uri="{FF2B5EF4-FFF2-40B4-BE49-F238E27FC236}">
                  <a16:creationId xmlns:a16="http://schemas.microsoft.com/office/drawing/2014/main" id="{4D4208B9-9F3D-45F8-8262-1F2EB3637020}"/>
                </a:ext>
              </a:extLst>
            </p:cNvPr>
            <p:cNvSpPr/>
            <p:nvPr/>
          </p:nvSpPr>
          <p:spPr>
            <a:xfrm>
              <a:off x="10057633" y="3429000"/>
              <a:ext cx="272668" cy="553959"/>
            </a:xfrm>
            <a:prstGeom prst="rect">
              <a:avLst/>
            </a:prstGeom>
            <a:noFill/>
          </p:spPr>
          <p:txBody>
            <a:bodyPr wrap="none" lIns="121883" tIns="60941" rIns="121883" bIns="60941">
              <a:spAutoFit/>
            </a:bodyPr>
            <a:lstStyle/>
            <a:p>
              <a:pPr marL="0" marR="0" lvl="0" indent="0" algn="ctr" defTabSz="9135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H Chakra Petch" panose="02000506000000020004" pitchFamily="2" charset="-34"/>
                <a:ea typeface="+mn-ea"/>
                <a:cs typeface="TH Chakra Petch" panose="02000506000000020004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90822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H Chakra Petch"/>
        <a:ea typeface=""/>
        <a:cs typeface="TH Chakra Petch"/>
      </a:majorFont>
      <a:minorFont>
        <a:latin typeface="TH Chakra Petch"/>
        <a:ea typeface=""/>
        <a:cs typeface="TH Chakra Petc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ธีมของ Offic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58B659D2C4E61349A07AF0C2EC3AA60A" ma:contentTypeVersion="13" ma:contentTypeDescription="สร้างเอกสารใหม่" ma:contentTypeScope="" ma:versionID="8ac33912a40e5f3aa9bdd9700db00743">
  <xsd:schema xmlns:xsd="http://www.w3.org/2001/XMLSchema" xmlns:xs="http://www.w3.org/2001/XMLSchema" xmlns:p="http://schemas.microsoft.com/office/2006/metadata/properties" xmlns:ns3="081e1771-4ffc-4b35-89eb-2a97abbd440e" xmlns:ns4="95e10a8b-4804-45f7-a872-e8738cfa7270" targetNamespace="http://schemas.microsoft.com/office/2006/metadata/properties" ma:root="true" ma:fieldsID="0ba45c8398fac03ab68ed97cef0f962d" ns3:_="" ns4:_="">
    <xsd:import namespace="081e1771-4ffc-4b35-89eb-2a97abbd440e"/>
    <xsd:import namespace="95e10a8b-4804-45f7-a872-e8738cfa727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1e1771-4ffc-4b35-89eb-2a97abbd44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10a8b-4804-45f7-a872-e8738cfa727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การแชร์แฮชคำแนะนำ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D4F819-075A-4C40-9853-C5C83281628A}">
  <ds:schemaRefs>
    <ds:schemaRef ds:uri="http://purl.org/dc/elements/1.1/"/>
    <ds:schemaRef ds:uri="http://schemas.microsoft.com/office/2006/metadata/properties"/>
    <ds:schemaRef ds:uri="081e1771-4ffc-4b35-89eb-2a97abbd440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5e10a8b-4804-45f7-a872-e8738cfa727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ED8BCA0-CBA1-4E65-B35C-903A18C302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D56B8-3851-4033-B2A8-B44BFBB89E9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1e1771-4ffc-4b35-89eb-2a97abbd440e"/>
    <ds:schemaRef ds:uri="95e10a8b-4804-45f7-a872-e8738cfa72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4075</Words>
  <Application>Microsoft Office PowerPoint</Application>
  <PresentationFormat>Widescreen</PresentationFormat>
  <Paragraphs>582</Paragraphs>
  <Slides>41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55" baseType="lpstr">
      <vt:lpstr>Arial</vt:lpstr>
      <vt:lpstr>Calibri</vt:lpstr>
      <vt:lpstr>Calibri Light</vt:lpstr>
      <vt:lpstr>Cordia New</vt:lpstr>
      <vt:lpstr>JasmineUPC</vt:lpstr>
      <vt:lpstr>Tahoma</vt:lpstr>
      <vt:lpstr>TH Chakra Petch</vt:lpstr>
      <vt:lpstr>TH Sarabun New</vt:lpstr>
      <vt:lpstr>TH SarabunPSK</vt:lpstr>
      <vt:lpstr>Times New Roman</vt:lpstr>
      <vt:lpstr>1_Office Theme</vt:lpstr>
      <vt:lpstr>14_Office Theme</vt:lpstr>
      <vt:lpstr>1_ธีมของ Office</vt:lpstr>
      <vt:lpstr>2_Office Theme</vt:lpstr>
      <vt:lpstr>PowerPoint Presentation</vt:lpstr>
      <vt:lpstr>หัวข้อการบรรยาย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Framework ภาพรวมของมหาวิทยาลัยที่มุ่งสู่ยุทธศาสตร์ใหม่มหาวิทยาลัยเพื่อการพัฒนาท้องถิ่นตามพระราโชบาย</vt:lpstr>
      <vt:lpstr>PowerPoint Presentation</vt:lpstr>
      <vt:lpstr>PowerPoint Presentation</vt:lpstr>
      <vt:lpstr>PowerPoint Presentation</vt:lpstr>
      <vt:lpstr>      1) การนำผลงานวิจัยไปใช้ประโยชน์ 3  ด้าน</vt:lpstr>
      <vt:lpstr>สรุปภาพรวมผลการดำเนินงานที่มีการสร้างผลผลิต ผลลัพธ์/ผลกระทบ เมื่อเทียบกับแผนที่ตั้งไว้ของแผนงาน  (หลังสิ้นสุดบันทึกข้อตกลงหรือสิ้นสุดปีงบประมาณ โดยรายงานต่อเนื่องทุกปี เป็นระยะเวลา 5 ปี)</vt:lpstr>
      <vt:lpstr>แผนงาน / โครงการ ที่สร้างผลกระทบด้านต่างๆ และระบุ Return of Investment : ROI / Social Return of Investment : SROI (อย่างน้อย 3 โครงการ)  (หลังสิ้นสุดบันทึกข้อตกลงหรือสิ้นสุดปีงบประมาณ โดยรายงานต่อเนื่องทุกปี เป็นระยะเวลา 5 ปี)</vt:lpstr>
      <vt:lpstr>ROI  &amp;  SROI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หลักเกณฑ์การจัดสรรงบประมาณสำหรับ Fundamental Fund</vt:lpstr>
      <vt:lpstr>PowerPoint Presentation</vt:lpstr>
      <vt:lpstr>PowerPoint Presentation</vt:lpstr>
      <vt:lpstr>PowerPoint Presentation</vt:lpstr>
      <vt:lpstr>สัดส่วนการจัดสรร และผลผลิตจากการให้ทุน FF ปีงบประมาณ พ.ศ. 2563</vt:lpstr>
      <vt:lpstr>ขั้นตอนการทำงานระบบงบประมาณในปี พ.ศ. 2563 – 2564 - 2565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Chayada Wongwananurak</dc:creator>
  <cp:lastModifiedBy>Research-Ann</cp:lastModifiedBy>
  <cp:revision>89</cp:revision>
  <cp:lastPrinted>2020-06-16T00:56:56Z</cp:lastPrinted>
  <dcterms:created xsi:type="dcterms:W3CDTF">2020-06-12T02:12:00Z</dcterms:created>
  <dcterms:modified xsi:type="dcterms:W3CDTF">2020-06-19T04:25:43Z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0x01010058B659D2C4E61349A07AF0C2EC3AA60A</vt:lpwstr>
  </property>
</Properties>
</file>